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7" r:id="rId4"/>
    <p:sldId id="262" r:id="rId5"/>
    <p:sldId id="259" r:id="rId6"/>
    <p:sldId id="260" r:id="rId7"/>
    <p:sldId id="263" r:id="rId8"/>
    <p:sldId id="267" r:id="rId9"/>
    <p:sldId id="261" r:id="rId10"/>
    <p:sldId id="266" r:id="rId11"/>
    <p:sldId id="268" r:id="rId12"/>
    <p:sldId id="264" r:id="rId13"/>
    <p:sldId id="265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E1C11-7FF3-4B55-8B95-264253F83DBD}" type="datetimeFigureOut">
              <a:rPr lang="sr-Latn-CS" smtClean="0"/>
              <a:pPr/>
              <a:t>24.4.2020.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A73E4-922E-4C64-A7C4-2E8EF94D668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D3509-3ED3-4230-AC7B-B298C68D31FB}" type="datetimeFigureOut">
              <a:rPr lang="sr-Latn-CS" smtClean="0"/>
              <a:pPr/>
              <a:t>24.4.2020.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B44ED-E809-46D0-88EC-818133AC353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821E803-32AC-4E64-A770-640391D8DA80}" type="datetime1">
              <a:rPr lang="sr-Latn-CS" smtClean="0"/>
              <a:pPr/>
              <a:t>24.4.2020.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BFE3FD8-559E-446E-8536-724DE9BDA3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F97A-B351-4967-9FF8-9056F76165D0}" type="datetime1">
              <a:rPr lang="sr-Latn-CS" smtClean="0"/>
              <a:pPr/>
              <a:t>24.4.2020.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3FD8-559E-446E-8536-724DE9BDA3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06F0-5F2B-4996-8696-E8C118A7C965}" type="datetime1">
              <a:rPr lang="sr-Latn-CS" smtClean="0"/>
              <a:pPr/>
              <a:t>24.4.2020.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3FD8-559E-446E-8536-724DE9BDA3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4A1BF4-AEAC-48D6-8345-653F0D5EEF31}" type="datetime1">
              <a:rPr lang="sr-Latn-CS" smtClean="0"/>
              <a:pPr/>
              <a:t>24.4.2020.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FE3FD8-559E-446E-8536-724DE9BDA3C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482C9D0-1183-4B40-BCFD-D4109856362B}" type="datetime1">
              <a:rPr lang="sr-Latn-CS" smtClean="0"/>
              <a:pPr/>
              <a:t>24.4.2020.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BFE3FD8-559E-446E-8536-724DE9BDA3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BEDCD-42F5-4F70-8404-EF654807922B}" type="datetime1">
              <a:rPr lang="sr-Latn-CS" smtClean="0"/>
              <a:pPr/>
              <a:t>24.4.2020.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3FD8-559E-446E-8536-724DE9BDA3C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BF56-1CDC-46B0-8133-97BF21D67A89}" type="datetime1">
              <a:rPr lang="sr-Latn-CS" smtClean="0"/>
              <a:pPr/>
              <a:t>24.4.2020.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3FD8-559E-446E-8536-724DE9BDA3C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FA37F7-7FBA-41FB-85C0-770FC8E30714}" type="datetime1">
              <a:rPr lang="sr-Latn-CS" smtClean="0"/>
              <a:pPr/>
              <a:t>24.4.2020.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FE3FD8-559E-446E-8536-724DE9BDA3C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363C-E79C-4D1D-A327-422DC71C08D0}" type="datetime1">
              <a:rPr lang="sr-Latn-CS" smtClean="0"/>
              <a:pPr/>
              <a:t>24.4.2020.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3FD8-559E-446E-8536-724DE9BDA3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351872-C534-4C7C-966B-26BFB0DA5AB5}" type="datetime1">
              <a:rPr lang="sr-Latn-CS" smtClean="0"/>
              <a:pPr/>
              <a:t>24.4.2020.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FE3FD8-559E-446E-8536-724DE9BDA3C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CFF836-5BD8-422B-9581-63C2C1328220}" type="datetime1">
              <a:rPr lang="sr-Latn-CS" smtClean="0"/>
              <a:pPr/>
              <a:t>24.4.2020.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FE3FD8-559E-446E-8536-724DE9BDA3C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1">
                <a:shade val="80000"/>
              </a:schemeClr>
              <a:schemeClr val="bg1">
                <a:tint val="91000"/>
              </a:schemeClr>
            </a:duotone>
            <a:lum bright="9000"/>
          </a:blip>
          <a:srcRect/>
          <a:tile tx="0" ty="0" sx="40000" sy="50000" flip="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45F5EF7-2777-4974-93F0-B66B66F2D75C}" type="datetime1">
              <a:rPr lang="sr-Latn-CS" smtClean="0"/>
              <a:pPr/>
              <a:t>24.4.2020.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BFE3FD8-559E-446E-8536-724DE9BDA3C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9Ttcf71wG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s://youtu.be/Dddhb3yhqW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ddhb3yhqWc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071942"/>
            <a:ext cx="6172200" cy="94662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hr-HR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ŠTO SVE BUBAMARA ZNA</a:t>
            </a:r>
            <a:endParaRPr lang="hr-HR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7409" name="Picture 1" descr="C:\Users\Home1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714356"/>
            <a:ext cx="4500594" cy="2952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-45719"/>
            <a:ext cx="6638948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186766" cy="62596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3.Pogodi broj</a:t>
            </a:r>
          </a:p>
          <a:p>
            <a:pPr>
              <a:buNone/>
            </a:pPr>
            <a:endParaRPr lang="hr-HR" u="sng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Potreban materijal :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-kolaž papir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-škarice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-rolice od toalet papira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-ljepilo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-kamenčići ili sjemenke graha,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dugmad i slično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Na crnom i crvenom kolažu nacrtamo ovalni oblik i 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izrežemo ga. Od crvenog dijela oblikujemo krila i zalijepimo 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na crni ovalni kolaž. Sve to možemo zalijepiti na podlogu 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od zelenog kolaža ili neku po vlastitoj želji.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8604"/>
            <a:ext cx="371477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7467600" cy="27463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286808" cy="6259662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hr-HR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Isto tako , od crnog kolaža izradimo glavu i ticala. Točke izradimo </a:t>
            </a:r>
          </a:p>
          <a:p>
            <a:pPr algn="just"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tako da prislonimo rolice na crni kolaž, ocrtamo krug  i izrežemo. </a:t>
            </a:r>
          </a:p>
          <a:p>
            <a:pPr algn="just"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Na svaku bubamarinu toču napišemo broj i pored njega onoliko </a:t>
            </a:r>
          </a:p>
          <a:p>
            <a:pPr algn="just"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točkica koliko je prikazano</a:t>
            </a:r>
          </a:p>
          <a:p>
            <a:pPr algn="just"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brojem. Na svaku točku </a:t>
            </a:r>
          </a:p>
          <a:p>
            <a:pPr algn="just"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zalijepimo rolicu.  </a:t>
            </a:r>
          </a:p>
          <a:p>
            <a:pPr algn="just"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Igra može započeti.</a:t>
            </a:r>
          </a:p>
          <a:p>
            <a:pPr algn="just"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U svaku rolicu potrebno</a:t>
            </a:r>
          </a:p>
          <a:p>
            <a:pPr algn="just"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je ubaciti onoliko</a:t>
            </a:r>
          </a:p>
          <a:p>
            <a:pPr algn="just"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kamenčića/dugmadi </a:t>
            </a:r>
          </a:p>
          <a:p>
            <a:pPr algn="just"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koliko je označeno </a:t>
            </a:r>
          </a:p>
          <a:p>
            <a:pPr algn="just"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brojem ili točkicama.</a:t>
            </a:r>
          </a:p>
          <a:p>
            <a:pPr algn="just">
              <a:buNone/>
            </a:pPr>
            <a:endParaRPr lang="hr-HR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endParaRPr lang="hr-H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285992"/>
            <a:ext cx="4429156" cy="407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214338"/>
            <a:ext cx="7467600" cy="48897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14282" y="285728"/>
            <a:ext cx="8429684" cy="618822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hr-HR" sz="2600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4.Koliko ima točkica</a:t>
            </a:r>
          </a:p>
          <a:p>
            <a:pPr algn="just">
              <a:buNone/>
            </a:pPr>
            <a:endParaRPr lang="hr-HR" u="sng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hr-HR" sz="2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Potreban materijal:</a:t>
            </a:r>
          </a:p>
          <a:p>
            <a:pPr>
              <a:buNone/>
            </a:pPr>
            <a:r>
              <a:rPr lang="hr-HR" sz="2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-papir</a:t>
            </a:r>
          </a:p>
          <a:p>
            <a:pPr>
              <a:buNone/>
            </a:pPr>
            <a:r>
              <a:rPr lang="hr-HR" sz="2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-ravnalo</a:t>
            </a:r>
          </a:p>
          <a:p>
            <a:pPr>
              <a:buNone/>
            </a:pPr>
            <a:r>
              <a:rPr lang="hr-HR" sz="2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-olovka i flomaster i/bojice</a:t>
            </a:r>
          </a:p>
          <a:p>
            <a:pPr>
              <a:buNone/>
            </a:pPr>
            <a:r>
              <a:rPr lang="hr-HR" sz="2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Bijeli papir pomoću ravnala</a:t>
            </a:r>
          </a:p>
          <a:p>
            <a:pPr>
              <a:buNone/>
            </a:pPr>
            <a:r>
              <a:rPr lang="hr-HR" sz="2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podijelite na kvadrate. Donji dio </a:t>
            </a:r>
          </a:p>
          <a:p>
            <a:pPr>
              <a:buNone/>
            </a:pPr>
            <a:r>
              <a:rPr lang="hr-HR" sz="2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kvadrata podijelite na tri dijela, </a:t>
            </a:r>
          </a:p>
          <a:p>
            <a:pPr>
              <a:buNone/>
            </a:pPr>
            <a:r>
              <a:rPr lang="hr-HR" sz="2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tako da dobijete tri manja kvadrata. </a:t>
            </a:r>
          </a:p>
          <a:p>
            <a:pPr>
              <a:buNone/>
            </a:pPr>
            <a:r>
              <a:rPr lang="hr-HR" sz="2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U  svaki kvadrat , flomasterom ili bojicama, nacrtajte i obojite </a:t>
            </a:r>
          </a:p>
          <a:p>
            <a:pPr>
              <a:buNone/>
            </a:pPr>
            <a:r>
              <a:rPr lang="hr-HR" sz="2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bubamaru.  Sve bubamare trebale bi se razlikovati po broju točkica </a:t>
            </a:r>
          </a:p>
          <a:p>
            <a:pPr>
              <a:buNone/>
            </a:pPr>
            <a:r>
              <a:rPr lang="hr-HR" sz="2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na krilima. Ispod svake bubamare upišite  broj koji označava zbroj  </a:t>
            </a:r>
          </a:p>
          <a:p>
            <a:pPr>
              <a:buNone/>
            </a:pPr>
            <a:r>
              <a:rPr lang="hr-HR" sz="2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točkica u jednom od kvadratića. U preostala dva kvadratića upišite  </a:t>
            </a:r>
          </a:p>
          <a:p>
            <a:pPr>
              <a:buNone/>
            </a:pPr>
            <a:r>
              <a:rPr lang="hr-HR" sz="2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bilo koja dva broja.</a:t>
            </a:r>
          </a:p>
          <a:p>
            <a:pPr>
              <a:buNone/>
            </a:pPr>
            <a:r>
              <a:rPr lang="hr-HR" sz="2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Zadatak  je  zaokružiti onaj broj koji pokazuje koliko točkica ima </a:t>
            </a:r>
          </a:p>
          <a:p>
            <a:pPr>
              <a:buNone/>
            </a:pPr>
            <a:r>
              <a:rPr lang="hr-HR" sz="2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bubamara.</a:t>
            </a:r>
          </a:p>
          <a:p>
            <a:pPr>
              <a:buNone/>
            </a:pPr>
            <a:endParaRPr lang="hr-HR" u="sng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hr-HR" u="sng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7166"/>
            <a:ext cx="342902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500090"/>
            <a:ext cx="7467600" cy="50009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</a:t>
            </a:r>
            <a:endParaRPr lang="hr-HR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8286808" cy="611678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hr-HR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Nakon  bubamarih aktivnosti, donosimo vam nekoliko </a:t>
            </a:r>
          </a:p>
          <a:p>
            <a:pPr algn="just">
              <a:buNone/>
            </a:pPr>
            <a:r>
              <a:rPr lang="hr-HR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zagonetki, koje pomažu djeci da razviju sposobnost logičkog </a:t>
            </a:r>
          </a:p>
          <a:p>
            <a:pPr algn="just">
              <a:buNone/>
            </a:pPr>
            <a:r>
              <a:rPr lang="hr-HR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zaključivanja, razmišljanja te razumijevanja pročitanog teksta. </a:t>
            </a:r>
          </a:p>
          <a:p>
            <a:pPr algn="just">
              <a:buNone/>
            </a:pPr>
            <a:r>
              <a:rPr lang="hr-HR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Rješenja  ovih zagonetki su različiti pripadnici životinjskog  </a:t>
            </a:r>
          </a:p>
          <a:p>
            <a:pPr algn="just">
              <a:buNone/>
            </a:pPr>
            <a:r>
              <a:rPr lang="hr-HR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carstva...</a:t>
            </a:r>
          </a:p>
          <a:p>
            <a:pPr algn="just">
              <a:buNone/>
            </a:pPr>
            <a:endParaRPr lang="hr-HR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Krila su mi crvena                         Čudne šare, divne boje</a:t>
            </a:r>
          </a:p>
          <a:p>
            <a:pPr algn="just"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 puna su šara,                               Na krilima mojim stoje...</a:t>
            </a:r>
          </a:p>
          <a:p>
            <a:pPr algn="just"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Pogodite djeco                                   /leptir/</a:t>
            </a:r>
          </a:p>
          <a:p>
            <a:pPr algn="just"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Ja sam .../bubamara/  </a:t>
            </a:r>
          </a:p>
          <a:p>
            <a:pPr algn="just">
              <a:buNone/>
            </a:pPr>
            <a:endParaRPr lang="hr-HR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Svileno krilce, skriveno rilce.          U polju ljeti, sjajna iskra</a:t>
            </a:r>
          </a:p>
          <a:p>
            <a:pPr algn="just"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Kad te ubode, evo nezgode,            Zrakom leti, i u tamnoj</a:t>
            </a:r>
          </a:p>
          <a:p>
            <a:pPr algn="just"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Ali i slasti kad te počasti...                Noći svijetli.../krijesnica/ </a:t>
            </a:r>
          </a:p>
          <a:p>
            <a:pPr algn="just"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/pčela/  </a:t>
            </a:r>
          </a:p>
          <a:p>
            <a:pPr algn="just">
              <a:buNone/>
            </a:pPr>
            <a:endParaRPr lang="hr-HR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r>
              <a:rPr lang="hr-HR" sz="17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Izvor: Pihir,Mirela,(2014). Priručnik za rad s djecom predškolske dobi</a:t>
            </a:r>
          </a:p>
          <a:p>
            <a:pPr algn="just">
              <a:buNone/>
            </a:pPr>
            <a:r>
              <a:rPr lang="hr-HR" sz="17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7467600" cy="27463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258204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Zelene je boje, ima velike oči,      Škare ima, krojač nije.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Skakuće brzo da u baru skoči.       U vodi živi, riba nije.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 kad uveče utihne sve,                 Oklop nosi, vojnik nije...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Svojom pjesmom javi se:                   /rak/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Kre, kre, kre.../žaba/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Malo je i vrlo ljupko,                         Travu pase,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Na vuneno sliči klupko,                     Nije prase.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Čak i sočnu travu žanje-                    Ima roge, nema noge.    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To je naše malo.. /janje/                   I  bez nogu poljem šeće,                                         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A bez kuće nikud neće... 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Crno ruho ima, repom rado klima,                  /puž/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U gaju skakuta, frula mu je žuta.../kos/</a:t>
            </a:r>
          </a:p>
          <a:p>
            <a:pPr>
              <a:buNone/>
            </a:pPr>
            <a:r>
              <a:rPr lang="hr-HR" sz="1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Izvor: Pihir,Mirela,(2014). Priručnik za rad s djecom predškolske dobi</a:t>
            </a:r>
            <a:endParaRPr lang="hr-HR" sz="16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7467600" cy="27463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467600" cy="62596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2800" b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Beskrajna priča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Ova aktivnost potiče razvije govor, maštu, pamćenje , suradnju s roditeljima i sposobnost kritičkog promišljanja.</a:t>
            </a:r>
          </a:p>
          <a:p>
            <a:pPr algn="r"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Pozovite dijete  na igru i započnite priču. Dovoljno je da </a:t>
            </a:r>
          </a:p>
          <a:p>
            <a:pPr algn="r"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izgovorite     nekoliko    riječi  i djetetu prepustite da priču </a:t>
            </a:r>
          </a:p>
          <a:p>
            <a:pPr algn="r"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nastavi, i tako se izmjenjujte. Na primjer započnite “ U oluji </a:t>
            </a:r>
          </a:p>
          <a:p>
            <a:pPr algn="r"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nasred mora”...Uvijek možete izabrati temu koja je djetetu </a:t>
            </a:r>
          </a:p>
          <a:p>
            <a:pPr algn="r"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                             privlačna, ubaciti je usred priče  no  i iskoristiti događaj koji je djetetu blizak.</a:t>
            </a:r>
          </a:p>
          <a:p>
            <a:pPr algn="r"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                            </a:t>
            </a:r>
          </a:p>
          <a:p>
            <a:pPr algn="r"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Iz ove igre mogu nastati izvsni književni                    uradci. Možete ih zapisivati te ih sa</a:t>
            </a:r>
          </a:p>
          <a:p>
            <a:pPr algn="r"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svojim djetetom čitati ponovno. Možda </a:t>
            </a:r>
          </a:p>
          <a:p>
            <a:pPr algn="r"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jedan od vaših uradaka postane priča pred spavanje.</a:t>
            </a:r>
            <a:endParaRPr lang="hr-HR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571472" y="3500438"/>
          <a:ext cx="2143108" cy="2004843"/>
        </p:xfrm>
        <a:graphic>
          <a:graphicData uri="http://schemas.openxmlformats.org/presentationml/2006/ole">
            <p:oleObj spid="_x0000_s1029" name="Bitmapna slika" r:id="rId3" imgW="3390476" imgH="2419048" progId="PBrush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74676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901014" cy="6188224"/>
          </a:xfrm>
        </p:spPr>
        <p:txBody>
          <a:bodyPr/>
          <a:lstStyle/>
          <a:p>
            <a:pPr>
              <a:buNone/>
            </a:pPr>
            <a:endParaRPr lang="hr-HR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Nakon ovih aktivnosti, bilo bi dobro i  malo se razgibati . Predložene tjelesne aktivnosti kod djeteta potiču razvoj mišića, koordinaciju pokreta, razvoj pamćenja, održavanje ravnoteže te podižu raspoloženje.  Evo nekoliko naših prijedloga:</a:t>
            </a:r>
          </a:p>
          <a:p>
            <a:pPr algn="ctr">
              <a:buNone/>
            </a:pPr>
            <a:endParaRPr lang="hr-HR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hr-HR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1.Radi što ja radim</a:t>
            </a:r>
          </a:p>
          <a:p>
            <a:pPr algn="ctr"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U ovoj aktivnosti dijete nastoji oponašati vaše pokrete, nakon čega možete zamijeniti uloge.</a:t>
            </a:r>
          </a:p>
          <a:p>
            <a:pPr algn="ctr">
              <a:buNone/>
            </a:pPr>
            <a:r>
              <a:rPr lang="hr-HR" dirty="0" smtClean="0">
                <a:latin typeface="Calibri" pitchFamily="34" charset="0"/>
                <a:cs typeface="Calibri" pitchFamily="34" charset="0"/>
                <a:hlinkClick r:id="rId2"/>
              </a:rPr>
              <a:t>https://www.youtube.com/watch?v=w9Ttcf71wGo</a:t>
            </a:r>
            <a:endParaRPr lang="hr-HR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214338"/>
            <a:ext cx="7467600" cy="48897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2852"/>
            <a:ext cx="7972452" cy="6331100"/>
          </a:xfrm>
        </p:spPr>
        <p:txBody>
          <a:bodyPr/>
          <a:lstStyle/>
          <a:p>
            <a:pPr>
              <a:buNone/>
            </a:pPr>
            <a:endParaRPr lang="hr-HR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hr-HR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2.Skok na skok</a:t>
            </a:r>
          </a:p>
          <a:p>
            <a:pPr>
              <a:buNone/>
            </a:pPr>
            <a:endParaRPr lang="hr-HR" u="sng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Za ovo razgibavanje potrebno  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je  označiti mjesta na koja ćemo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doskočiti. Oznake mogu biti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izrezani papirnati krugovi koje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ćemo zalijepiti selotejpom na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podlogu. Uz malo dodatnog 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truda, možemo izrezati otiske naših stopala  na papiru,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obojiti ih te ih postaviti na mjesta doskoka.</a:t>
            </a:r>
          </a:p>
          <a:p>
            <a:endParaRPr lang="hr-H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14356"/>
            <a:ext cx="378621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7467600" cy="7143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972452" cy="6188224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28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hr-HR" sz="28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hr-HR" sz="28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hr-HR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Nadamo se se da ćete uživati u ponuđenim </a:t>
            </a:r>
          </a:p>
          <a:p>
            <a:pPr algn="ctr">
              <a:buNone/>
            </a:pPr>
            <a:r>
              <a:rPr lang="hr-HR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aktivnostima, koje uvijek možete doraditi prema </a:t>
            </a:r>
          </a:p>
          <a:p>
            <a:pPr algn="ctr">
              <a:buNone/>
            </a:pPr>
            <a:r>
              <a:rPr lang="hr-HR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vlastitim željama i mogućnostima.</a:t>
            </a:r>
          </a:p>
          <a:p>
            <a:pPr algn="ctr">
              <a:buNone/>
            </a:pPr>
            <a:endParaRPr lang="hr-HR" sz="28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hr-HR" sz="28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hr-HR" sz="28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hr-HR" sz="1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Ove aktivnosti za vas su odabralei  pripremile odgojiteljice: Ivana Krstulović, Mirjana Miše, Anita Pralija, Jolanda Prga , Sanda Rožić i Marina Stipčić.</a:t>
            </a:r>
            <a:endParaRPr lang="hr-HR" sz="16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 smtClean="0"/>
              <a:t/>
            </a:r>
            <a:br>
              <a:rPr lang="hr-HR" sz="3600" dirty="0" smtClean="0"/>
            </a:br>
            <a:endParaRPr lang="hr-HR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               </a:t>
            </a:r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  </a:t>
            </a:r>
            <a:r>
              <a:rPr lang="hr-HR" sz="28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          </a:t>
            </a:r>
          </a:p>
          <a:p>
            <a:pPr algn="ctr">
              <a:buNone/>
            </a:pPr>
            <a:r>
              <a:rPr lang="hr-HR" sz="28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   Draga djeco i roditelji,</a:t>
            </a:r>
          </a:p>
          <a:p>
            <a:pPr algn="ctr">
              <a:buNone/>
            </a:pPr>
            <a:r>
              <a:rPr lang="hr-HR" sz="28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Pripremili smo za vas nekoliko </a:t>
            </a:r>
            <a:r>
              <a:rPr lang="hr-HR" sz="280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zabavnih </a:t>
            </a:r>
            <a:r>
              <a:rPr lang="hr-HR" sz="280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aktivnosti </a:t>
            </a:r>
            <a:r>
              <a:rPr lang="hr-HR" sz="28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koje potiču djecu </a:t>
            </a:r>
            <a:r>
              <a:rPr lang="hr-HR" sz="28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da svijet oko sebe i već poznate stvari dožive na </a:t>
            </a:r>
            <a:r>
              <a:rPr lang="hr-HR" sz="28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nov način, da se zabave i pri tom nešto nauče.</a:t>
            </a:r>
            <a:endParaRPr lang="hr-HR" sz="2800" dirty="0" smtClean="0">
              <a:solidFill>
                <a:schemeClr val="accent3"/>
              </a:solidFill>
              <a:latin typeface="Berlin Sans FB Demi" pitchFamily="34" charset="0"/>
              <a:cs typeface="Calibri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714884"/>
            <a:ext cx="1795458" cy="1858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305540" y="-161772"/>
            <a:ext cx="1283432" cy="1606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44847">
            <a:off x="4422179" y="4131289"/>
            <a:ext cx="2599056" cy="2689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Home1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786190"/>
            <a:ext cx="2619375" cy="27146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214686"/>
            <a:ext cx="2000264" cy="30434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/>
            </a:r>
            <a:br>
              <a:rPr lang="hr-HR" dirty="0"/>
            </a:b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229600" cy="5840435"/>
          </a:xfrm>
          <a:noFill/>
        </p:spPr>
        <p:txBody>
          <a:bodyPr/>
          <a:lstStyle/>
          <a:p>
            <a:pPr>
              <a:buNone/>
            </a:pPr>
            <a:endParaRPr lang="hr-HR" sz="2800" dirty="0" smtClean="0">
              <a:solidFill>
                <a:schemeClr val="accent3"/>
              </a:solidFill>
              <a:latin typeface="Berlin Sans FB Demi" pitchFamily="34" charset="0"/>
              <a:cs typeface="Calibri" pitchFamily="34" charset="0"/>
            </a:endParaRPr>
          </a:p>
          <a:p>
            <a:pPr>
              <a:buNone/>
            </a:pPr>
            <a:r>
              <a:rPr lang="hr-HR" sz="28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Poslušajmo audio priču Sunčane Škrinjarić “</a:t>
            </a:r>
            <a:r>
              <a:rPr lang="hr-HR" sz="28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Nezadovoljna bubamara”</a:t>
            </a:r>
            <a:r>
              <a:rPr lang="hr-HR" sz="28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None/>
            </a:pPr>
            <a:endParaRPr lang="hr-HR" sz="2800" dirty="0" smtClean="0">
              <a:solidFill>
                <a:schemeClr val="accent3"/>
              </a:solidFill>
              <a:latin typeface="Berlin Sans FB Demi" pitchFamily="34" charset="0"/>
              <a:cs typeface="Calibri" pitchFamily="34" charset="0"/>
            </a:endParaRPr>
          </a:p>
          <a:p>
            <a:pPr>
              <a:buNone/>
            </a:pPr>
            <a:r>
              <a:rPr lang="hr-HR" sz="28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  <a:hlinkClick r:id="rId4"/>
              </a:rPr>
              <a:t>https://youtu.be/Dddhb3yhqWc</a:t>
            </a:r>
            <a:endParaRPr lang="hr-HR" sz="2800" dirty="0" smtClean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hr-HR" sz="2800" dirty="0" smtClean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hr-HR" sz="2800" dirty="0" smtClean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hr-HR" sz="2800" dirty="0" smtClean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hr-HR" sz="2800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5" name="Picture 1" descr="C:\Users\Home1\Desktop\unnam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357694"/>
            <a:ext cx="1090607" cy="1795458"/>
          </a:xfrm>
          <a:prstGeom prst="rect">
            <a:avLst/>
          </a:prstGeom>
          <a:noFill/>
        </p:spPr>
      </p:pic>
      <p:pic>
        <p:nvPicPr>
          <p:cNvPr id="16386" name="Picture 2" descr="C:\Users\Home1\Desktop\downloa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3071810"/>
            <a:ext cx="2143125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357214"/>
            <a:ext cx="7467600" cy="631852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8186766" cy="6331100"/>
          </a:xfrm>
        </p:spPr>
        <p:txBody>
          <a:bodyPr/>
          <a:lstStyle/>
          <a:p>
            <a:pPr algn="just">
              <a:buNone/>
            </a:pPr>
            <a:endParaRPr lang="hr-HR" dirty="0" smtClean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None/>
            </a:pPr>
            <a:endParaRPr lang="hr-HR" dirty="0" smtClean="0">
              <a:solidFill>
                <a:schemeClr val="accent3"/>
              </a:solidFill>
              <a:latin typeface="Berlin Sans FB Dem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hr-HR" sz="28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Ova priča može nas potaknuti na mali razgovor s djetetom:</a:t>
            </a:r>
          </a:p>
          <a:p>
            <a:pPr algn="ctr">
              <a:buNone/>
            </a:pPr>
            <a:endParaRPr lang="hr-HR" sz="2800" b="1" dirty="0" smtClean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hr-HR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- Sjeti se nekoga tko ti je sličan na neki način.</a:t>
            </a:r>
          </a:p>
          <a:p>
            <a:pPr algn="ctr">
              <a:buNone/>
            </a:pPr>
            <a:r>
              <a:rPr lang="hr-HR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- Po čemu ti je ta osoba slična?</a:t>
            </a:r>
          </a:p>
          <a:p>
            <a:pPr algn="ctr">
              <a:buNone/>
            </a:pPr>
            <a:r>
              <a:rPr lang="hr-HR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- Što ne bi bilo dobro kad bi svi bili isti?</a:t>
            </a:r>
          </a:p>
          <a:p>
            <a:pPr algn="ctr">
              <a:buFontTx/>
              <a:buChar char="-"/>
            </a:pPr>
            <a:r>
              <a:rPr lang="hr-HR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Što bi se onda dogodilo?</a:t>
            </a:r>
          </a:p>
          <a:p>
            <a:pPr algn="ctr">
              <a:buFontTx/>
              <a:buChar char="-"/>
            </a:pPr>
            <a:endParaRPr lang="hr-HR" dirty="0" smtClean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FontTx/>
              <a:buChar char="-"/>
            </a:pPr>
            <a:endParaRPr lang="hr-HR" dirty="0" smtClean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FontTx/>
              <a:buChar char="-"/>
            </a:pPr>
            <a:endParaRPr lang="hr-HR" dirty="0" smtClean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FontTx/>
              <a:buChar char="-"/>
            </a:pPr>
            <a:endParaRPr lang="hr-HR" dirty="0" smtClean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FontTx/>
              <a:buChar char="-"/>
            </a:pPr>
            <a:endParaRPr lang="hr-HR" dirty="0" smtClean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922161">
            <a:off x="4457038" y="4652096"/>
            <a:ext cx="1795458" cy="1858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45052">
            <a:off x="532327" y="4732955"/>
            <a:ext cx="1790834" cy="1218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02302">
            <a:off x="7264833" y="2963332"/>
            <a:ext cx="1377479" cy="1425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Home1\Desktop\bubamara buke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643182"/>
            <a:ext cx="1605105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186766" cy="6259662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2800" dirty="0" smtClean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hr-HR" sz="28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Možemo i malo zapjevati:</a:t>
            </a:r>
          </a:p>
          <a:p>
            <a:pPr>
              <a:buNone/>
            </a:pPr>
            <a:r>
              <a:rPr lang="hr-HR" sz="2800" b="1" dirty="0" smtClean="0">
                <a:latin typeface="Calibri" pitchFamily="34" charset="0"/>
                <a:cs typeface="Calibri" pitchFamily="34" charset="0"/>
                <a:hlinkClick r:id="rId3"/>
              </a:rPr>
              <a:t>https://www.youtube.com/watch?v=Dddhb3yhqWc</a:t>
            </a:r>
            <a:endParaRPr lang="hr-HR" sz="28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hr-HR" sz="2800" dirty="0" smtClean="0"/>
          </a:p>
          <a:p>
            <a:pPr>
              <a:buNone/>
            </a:pPr>
            <a:endParaRPr lang="hr-HR" sz="2800" dirty="0" smtClean="0"/>
          </a:p>
          <a:p>
            <a:pPr>
              <a:buNone/>
            </a:pPr>
            <a:endParaRPr lang="hr-HR" sz="2800" dirty="0" smtClean="0"/>
          </a:p>
          <a:p>
            <a:pPr>
              <a:buNone/>
            </a:pPr>
            <a:endParaRPr lang="hr-HR" sz="2800" dirty="0" smtClean="0"/>
          </a:p>
          <a:p>
            <a:pPr>
              <a:buNone/>
            </a:pPr>
            <a:endParaRPr lang="hr-HR" sz="2800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34" y="2214554"/>
            <a:ext cx="49292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Nije lako bubamarcu</a:t>
            </a:r>
          </a:p>
          <a:p>
            <a:r>
              <a:rPr lang="vi-VN" sz="20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Nije </a:t>
            </a:r>
            <a:r>
              <a:rPr lang="vi-VN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lako bubamarcu zum zum zum zum</a:t>
            </a:r>
            <a:r>
              <a:rPr lang="vi-VN" sz="20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vi-VN" sz="20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</a:br>
            <a:r>
              <a:rPr lang="vi-VN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Bubamarinom muškarcu zum zum zum zum</a:t>
            </a:r>
            <a:r>
              <a:rPr lang="vi-VN" sz="20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vi-VN" sz="20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</a:br>
            <a:r>
              <a:rPr lang="vi-VN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Između tolikih bubamara</a:t>
            </a:r>
            <a:r>
              <a:rPr lang="vi-VN" sz="20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vi-VN" sz="20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</a:br>
            <a:r>
              <a:rPr lang="vi-VN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Iste boje istih šara</a:t>
            </a:r>
            <a:r>
              <a:rPr lang="vi-VN" sz="20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vi-VN" sz="20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</a:br>
            <a:r>
              <a:rPr lang="vi-VN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Znati koja je njegova mara</a:t>
            </a:r>
            <a:r>
              <a:rPr lang="vi-VN" sz="20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vi-VN" sz="20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</a:br>
            <a:r>
              <a:rPr lang="vi-VN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Zum zum zum</a:t>
            </a:r>
            <a:r>
              <a:rPr lang="vi-VN" sz="20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vi-VN" sz="20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</a:br>
            <a:r>
              <a:rPr lang="vi-VN" sz="20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vi-VN" sz="20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</a:br>
            <a:r>
              <a:rPr lang="vi-VN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Bubamarac mora vrijeme gubiti</a:t>
            </a:r>
            <a:r>
              <a:rPr lang="vi-VN" sz="20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vi-VN" sz="20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</a:br>
            <a:r>
              <a:rPr lang="vi-VN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I sve bube redom ljubiti</a:t>
            </a:r>
            <a:r>
              <a:rPr lang="vi-VN" sz="20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vi-VN" sz="20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</a:br>
            <a:r>
              <a:rPr lang="vi-VN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Buba taru buba klaru buba baru</a:t>
            </a:r>
            <a:r>
              <a:rPr lang="vi-VN" sz="20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vi-VN" sz="20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</a:br>
            <a:r>
              <a:rPr lang="vi-VN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Dok ne nađe svoju maru</a:t>
            </a:r>
            <a:r>
              <a:rPr lang="vi-VN" sz="20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vi-VN" sz="20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</a:br>
            <a:r>
              <a:rPr lang="vi-VN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Zum zum zum</a:t>
            </a:r>
            <a:endParaRPr lang="hr-HR" sz="2000" b="1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8" name="AutoShape 4" descr="Ladybug or ladybird graphic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3" name="Picture 2" descr="C:\Users\Home1\Desktop\download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500570"/>
            <a:ext cx="1776414" cy="1842300"/>
          </a:xfrm>
          <a:prstGeom prst="rect">
            <a:avLst/>
          </a:prstGeom>
          <a:noFill/>
        </p:spPr>
      </p:pic>
      <p:sp>
        <p:nvSpPr>
          <p:cNvPr id="9" name="Music"/>
          <p:cNvSpPr>
            <a:spLocks noEditPoints="1" noChangeArrowheads="1"/>
          </p:cNvSpPr>
          <p:nvPr/>
        </p:nvSpPr>
        <p:spPr bwMode="auto">
          <a:xfrm rot="19970337">
            <a:off x="5511823" y="2368125"/>
            <a:ext cx="807321" cy="556766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Music"/>
          <p:cNvSpPr>
            <a:spLocks noEditPoints="1" noChangeArrowheads="1"/>
          </p:cNvSpPr>
          <p:nvPr/>
        </p:nvSpPr>
        <p:spPr bwMode="auto">
          <a:xfrm rot="1719875">
            <a:off x="4821899" y="416020"/>
            <a:ext cx="703152" cy="625880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74676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143932" cy="621510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r-HR" sz="3000" b="1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Likovne aktivnosti</a:t>
            </a:r>
          </a:p>
          <a:p>
            <a:pPr>
              <a:buNone/>
            </a:pPr>
            <a:r>
              <a:rPr lang="hr-HR" sz="26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Pripremili smo nekoliko likovnih aktivnosti koje potiču kod djeteta razvoj fine motorike, oko-lokomotorike, sposobnost uočavanja, razlikovanja te pamćenja vizualnih podataka.</a:t>
            </a:r>
          </a:p>
          <a:p>
            <a:pPr>
              <a:buNone/>
            </a:pPr>
            <a:r>
              <a:rPr lang="hr-HR" sz="2800" u="sng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1.Bubamare od oblutaka</a:t>
            </a:r>
          </a:p>
          <a:p>
            <a:pPr>
              <a:buNone/>
            </a:pPr>
            <a:endParaRPr lang="hr-HR" sz="2800" dirty="0" smtClean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hr-HR" sz="28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Materijal potreban za izradu:</a:t>
            </a:r>
          </a:p>
          <a:p>
            <a:pPr>
              <a:buNone/>
            </a:pPr>
            <a:r>
              <a:rPr lang="hr-HR" sz="28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-oblutci</a:t>
            </a:r>
          </a:p>
          <a:p>
            <a:pPr>
              <a:buNone/>
            </a:pPr>
            <a:r>
              <a:rPr lang="hr-HR" sz="28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-tempere/flomasteri</a:t>
            </a:r>
          </a:p>
          <a:p>
            <a:pPr>
              <a:buNone/>
            </a:pPr>
            <a:r>
              <a:rPr lang="hr-HR" sz="28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-kist</a:t>
            </a:r>
          </a:p>
          <a:p>
            <a:pPr>
              <a:buNone/>
            </a:pPr>
            <a:r>
              <a:rPr lang="hr-HR" sz="28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 Za ovu aktivnost potrebno je </a:t>
            </a:r>
          </a:p>
          <a:p>
            <a:pPr>
              <a:buNone/>
            </a:pPr>
            <a:r>
              <a:rPr lang="hr-HR" sz="28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 sakupiti oblutke, nakon čega ih možemo obojiti raznim </a:t>
            </a:r>
          </a:p>
          <a:p>
            <a:pPr>
              <a:buNone/>
            </a:pPr>
            <a:r>
              <a:rPr lang="hr-HR" sz="28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bojama. Kada se boja osuši možemo nacrtati crnom </a:t>
            </a:r>
          </a:p>
          <a:p>
            <a:pPr>
              <a:buNone/>
            </a:pPr>
            <a:r>
              <a:rPr lang="hr-HR" sz="28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bojom točkice i bijelom bojom oči.  Ovako izrađene </a:t>
            </a:r>
          </a:p>
          <a:p>
            <a:pPr>
              <a:buNone/>
            </a:pPr>
            <a:r>
              <a:rPr lang="hr-HR" sz="28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bubamare mogu pronaći dom i u lončićima sa cvijećem. </a:t>
            </a:r>
          </a:p>
          <a:p>
            <a:pPr>
              <a:buNone/>
            </a:pPr>
            <a:r>
              <a:rPr lang="hr-HR" sz="28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Osim bubamara, na kamenčiće možemo napisati i slova. </a:t>
            </a:r>
          </a:p>
          <a:p>
            <a:pPr>
              <a:buNone/>
            </a:pPr>
            <a:r>
              <a:rPr lang="hr-HR" sz="2800" dirty="0" smtClean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Djeca se s njima mogu igrati, te pokušati nešto napisati. </a:t>
            </a:r>
          </a:p>
          <a:p>
            <a:pPr>
              <a:buNone/>
            </a:pPr>
            <a:endParaRPr lang="hr-HR" sz="2100" dirty="0" smtClean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hr-HR" sz="2800" dirty="0">
              <a:solidFill>
                <a:schemeClr val="accent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714488"/>
            <a:ext cx="3500462" cy="231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28652"/>
            <a:ext cx="7467600" cy="14287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2.Bubamara od papira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Materijal potreban za izradu: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-olovka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-škare                           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-papirnati tanjur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-kolaž                                    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Za izradu bubamare od 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papira, naslonite dlan na 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crveni kolaž. Ocrtajte rašireni dlan te izrežite. Na crnom 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kolažu nacrtajte kružiće i izrežite ih. Dobivena krila 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zalijepite na tanjur, te im dodajte točke.</a:t>
            </a:r>
          </a:p>
          <a:p>
            <a:pPr>
              <a:buNone/>
            </a:pPr>
            <a:endParaRPr lang="hr-HR" sz="28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785794"/>
            <a:ext cx="345085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7467600" cy="27463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329642" cy="625966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r-HR" sz="3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Igre s brojevima</a:t>
            </a:r>
          </a:p>
          <a:p>
            <a:pPr>
              <a:buNone/>
            </a:pPr>
            <a:r>
              <a:rPr lang="hr-HR" sz="2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Predlažemo i nekoliko igara  kroz koje dijete uči o odnosima u </a:t>
            </a:r>
          </a:p>
          <a:p>
            <a:pPr>
              <a:buNone/>
            </a:pPr>
            <a:r>
              <a:rPr lang="hr-HR" sz="2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prostoru, međusobnim odnosima predmeta, količini, pojmu broja </a:t>
            </a:r>
          </a:p>
          <a:p>
            <a:pPr>
              <a:buNone/>
            </a:pPr>
            <a:r>
              <a:rPr lang="hr-HR" sz="2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(brojenje, prebrojavanje, povezivanje broja i količine).</a:t>
            </a:r>
          </a:p>
          <a:p>
            <a:pPr>
              <a:buNone/>
            </a:pPr>
            <a:endParaRPr lang="hr-HR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hr-HR" sz="3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hr-HR" sz="3000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hr-HR" sz="2800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Koliko ima bubamara</a:t>
            </a:r>
          </a:p>
          <a:p>
            <a:pPr>
              <a:buNone/>
            </a:pPr>
            <a:r>
              <a:rPr lang="hr-HR" sz="2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Potreban materijal:</a:t>
            </a:r>
          </a:p>
          <a:p>
            <a:pPr>
              <a:buNone/>
            </a:pPr>
            <a:r>
              <a:rPr lang="hr-HR" sz="2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-štapići od sladoleda ili </a:t>
            </a:r>
          </a:p>
          <a:p>
            <a:pPr>
              <a:buNone/>
            </a:pPr>
            <a:r>
              <a:rPr lang="hr-HR" sz="2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izrezane trake od kartona/papira</a:t>
            </a:r>
          </a:p>
          <a:p>
            <a:pPr>
              <a:buNone/>
            </a:pPr>
            <a:r>
              <a:rPr lang="hr-HR" sz="2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-štipaljke</a:t>
            </a:r>
          </a:p>
          <a:p>
            <a:pPr>
              <a:buNone/>
            </a:pPr>
            <a:r>
              <a:rPr lang="hr-HR" sz="2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-bubamare –od papira                    </a:t>
            </a:r>
          </a:p>
          <a:p>
            <a:pPr>
              <a:buNone/>
            </a:pPr>
            <a:r>
              <a:rPr lang="hr-HR" sz="2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-flomasteri/vodene boje</a:t>
            </a:r>
          </a:p>
          <a:p>
            <a:pPr>
              <a:buNone/>
            </a:pPr>
            <a:r>
              <a:rPr lang="hr-HR" sz="2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buNone/>
            </a:pPr>
            <a:r>
              <a:rPr lang="hr-HR" sz="2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Prvo treba napraviti bubamare, koje možemo nacrtati na papiru, </a:t>
            </a:r>
          </a:p>
          <a:p>
            <a:pPr>
              <a:buNone/>
            </a:pPr>
            <a:r>
              <a:rPr lang="hr-HR" sz="2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obojiti flomasterima , izrezati i zalijepiti na štipaljke.  Drvene </a:t>
            </a:r>
          </a:p>
          <a:p>
            <a:pPr>
              <a:buNone/>
            </a:pPr>
            <a:r>
              <a:rPr lang="hr-HR" sz="2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štapiće/trake od kartona  po želji obojiti, te svaki označiti brojem. </a:t>
            </a:r>
          </a:p>
          <a:p>
            <a:pPr>
              <a:buNone/>
            </a:pPr>
            <a:r>
              <a:rPr lang="hr-HR" sz="2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Na svaki štapić treba staviti onoliko štipaljki koliko je označeno brojem.</a:t>
            </a:r>
          </a:p>
          <a:p>
            <a:endParaRPr lang="hr-HR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643050"/>
            <a:ext cx="385215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74676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782479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2.Koliko ima nogu</a:t>
            </a:r>
          </a:p>
          <a:p>
            <a:pPr>
              <a:buNone/>
            </a:pPr>
            <a:endParaRPr lang="hr-HR" sz="28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Potreban materijal: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-kolaž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-olovka/flomaster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-štipaljke</a:t>
            </a:r>
          </a:p>
          <a:p>
            <a:pPr>
              <a:buNone/>
            </a:pPr>
            <a:endParaRPr lang="hr-HR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hr-HR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Nacrtamo oblik bubamare na kolažu ili papiru. Izrežemo i 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obojimo po želji. Nacrtamo oči te označimo svaku bubamaru  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različitom brojkom.  Koliko nogu/štipaljki ćemo dodati na </a:t>
            </a:r>
          </a:p>
          <a:p>
            <a:pPr>
              <a:buNone/>
            </a:pPr>
            <a:r>
              <a:rPr lang="hr-HR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svaku bubamaru ,ovisi o broju koji je na njoj napisan.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85751"/>
            <a:ext cx="4357718" cy="35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22">
      <a:dk1>
        <a:sysClr val="windowText" lastClr="000000"/>
      </a:dk1>
      <a:lt1>
        <a:srgbClr val="FDFAF1"/>
      </a:lt1>
      <a:dk2>
        <a:srgbClr val="4F271C"/>
      </a:dk2>
      <a:lt2>
        <a:srgbClr val="BA56CE"/>
      </a:lt2>
      <a:accent1>
        <a:srgbClr val="FF0000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FF0000"/>
      </a:accent6>
      <a:hlink>
        <a:srgbClr val="8DC765"/>
      </a:hlink>
      <a:folHlink>
        <a:srgbClr val="AA8A1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712</TotalTime>
  <Words>1222</Words>
  <Application>Microsoft Office PowerPoint</Application>
  <PresentationFormat>On-screen Show (4:3)</PresentationFormat>
  <Paragraphs>212</Paragraphs>
  <Slides>18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Oriel</vt:lpstr>
      <vt:lpstr>Bitmapna slika</vt:lpstr>
      <vt:lpstr>ŠTO SVE BUBAMARA ZNA</vt:lpstr>
      <vt:lpstr> </vt:lpstr>
      <vt:lpstr>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n</vt:lpstr>
      <vt:lpstr>Slide 14</vt:lpstr>
      <vt:lpstr>Slide 15</vt:lpstr>
      <vt:lpstr>Slide 16</vt:lpstr>
      <vt:lpstr>Slide 17</vt:lpstr>
      <vt:lpstr>Slide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AKTIVNOSTI TRAVANJ</dc:title>
  <dc:creator>Home1</dc:creator>
  <cp:lastModifiedBy>Home1</cp:lastModifiedBy>
  <cp:revision>74</cp:revision>
  <dcterms:created xsi:type="dcterms:W3CDTF">2020-04-23T10:35:48Z</dcterms:created>
  <dcterms:modified xsi:type="dcterms:W3CDTF">2020-04-24T09:17:04Z</dcterms:modified>
</cp:coreProperties>
</file>