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5"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7A67"/>
    <a:srgbClr val="668C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20FFA7B2-C3F6-4FA5-9BEB-5F375D12FCBC}" type="datetimeFigureOut">
              <a:rPr lang="hr-HR" smtClean="0"/>
              <a:t>9.5.2020.</a:t>
            </a:fld>
            <a:endParaRPr lang="hr-HR"/>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hr-HR"/>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62C86531-659F-44FB-AE2D-55CABF5E4736}" type="slidenum">
              <a:rPr lang="hr-HR" smtClean="0"/>
              <a:t>‹#›</a:t>
            </a:fld>
            <a:endParaRPr lang="hr-HR"/>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41552567"/>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FFA7B2-C3F6-4FA5-9BEB-5F375D12FCBC}" type="datetimeFigureOut">
              <a:rPr lang="hr-HR" smtClean="0"/>
              <a:t>9.5.2020.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2C86531-659F-44FB-AE2D-55CABF5E4736}" type="slidenum">
              <a:rPr lang="hr-HR" smtClean="0"/>
              <a:t>‹#›</a:t>
            </a:fld>
            <a:endParaRPr lang="hr-HR"/>
          </a:p>
        </p:txBody>
      </p:sp>
    </p:spTree>
    <p:extLst>
      <p:ext uri="{BB962C8B-B14F-4D97-AF65-F5344CB8AC3E}">
        <p14:creationId xmlns:p14="http://schemas.microsoft.com/office/powerpoint/2010/main" val="1494831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20FFA7B2-C3F6-4FA5-9BEB-5F375D12FCBC}" type="datetimeFigureOut">
              <a:rPr lang="hr-HR" smtClean="0"/>
              <a:t>9.5.2020.</a:t>
            </a:fld>
            <a:endParaRPr lang="hr-HR"/>
          </a:p>
        </p:txBody>
      </p:sp>
      <p:sp>
        <p:nvSpPr>
          <p:cNvPr id="5" name="Footer Placeholder 4"/>
          <p:cNvSpPr>
            <a:spLocks noGrp="1"/>
          </p:cNvSpPr>
          <p:nvPr>
            <p:ph type="ftr" sz="quarter" idx="11"/>
          </p:nvPr>
        </p:nvSpPr>
        <p:spPr>
          <a:xfrm>
            <a:off x="2933699" y="6296615"/>
            <a:ext cx="5959577" cy="365125"/>
          </a:xfrm>
        </p:spPr>
        <p:txBody>
          <a:bodyPr/>
          <a:lstStyle/>
          <a:p>
            <a:endParaRPr lang="hr-HR"/>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62C86531-659F-44FB-AE2D-55CABF5E4736}" type="slidenum">
              <a:rPr lang="hr-HR" smtClean="0"/>
              <a:t>‹#›</a:t>
            </a:fld>
            <a:endParaRPr lang="hr-HR"/>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461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FFA7B2-C3F6-4FA5-9BEB-5F375D12FCBC}" type="datetimeFigureOut">
              <a:rPr lang="hr-HR" smtClean="0"/>
              <a:t>9.5.2020.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62C86531-659F-44FB-AE2D-55CABF5E4736}" type="slidenum">
              <a:rPr lang="hr-HR" smtClean="0"/>
              <a:t>‹#›</a:t>
            </a:fld>
            <a:endParaRPr lang="hr-HR"/>
          </a:p>
        </p:txBody>
      </p:sp>
    </p:spTree>
    <p:extLst>
      <p:ext uri="{BB962C8B-B14F-4D97-AF65-F5344CB8AC3E}">
        <p14:creationId xmlns:p14="http://schemas.microsoft.com/office/powerpoint/2010/main" val="982261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20FFA7B2-C3F6-4FA5-9BEB-5F375D12FCBC}" type="datetimeFigureOut">
              <a:rPr lang="hr-HR" smtClean="0"/>
              <a:t>9.5.2020.</a:t>
            </a:fld>
            <a:endParaRPr lang="hr-HR"/>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hr-HR"/>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62C86531-659F-44FB-AE2D-55CABF5E4736}" type="slidenum">
              <a:rPr lang="hr-HR" smtClean="0"/>
              <a:t>‹#›</a:t>
            </a:fld>
            <a:endParaRPr lang="hr-HR"/>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18425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FFA7B2-C3F6-4FA5-9BEB-5F375D12FCBC}" type="datetimeFigureOut">
              <a:rPr lang="hr-HR" smtClean="0"/>
              <a:t>9.5.2020.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62C86531-659F-44FB-AE2D-55CABF5E4736}" type="slidenum">
              <a:rPr lang="hr-HR" smtClean="0"/>
              <a:t>‹#›</a:t>
            </a:fld>
            <a:endParaRPr lang="hr-HR"/>
          </a:p>
        </p:txBody>
      </p:sp>
    </p:spTree>
    <p:extLst>
      <p:ext uri="{BB962C8B-B14F-4D97-AF65-F5344CB8AC3E}">
        <p14:creationId xmlns:p14="http://schemas.microsoft.com/office/powerpoint/2010/main" val="2059967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0FFA7B2-C3F6-4FA5-9BEB-5F375D12FCBC}" type="datetimeFigureOut">
              <a:rPr lang="hr-HR" smtClean="0"/>
              <a:t>9.5.2020.</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62C86531-659F-44FB-AE2D-55CABF5E4736}" type="slidenum">
              <a:rPr lang="hr-HR" smtClean="0"/>
              <a:t>‹#›</a:t>
            </a:fld>
            <a:endParaRPr lang="hr-HR"/>
          </a:p>
        </p:txBody>
      </p:sp>
    </p:spTree>
    <p:extLst>
      <p:ext uri="{BB962C8B-B14F-4D97-AF65-F5344CB8AC3E}">
        <p14:creationId xmlns:p14="http://schemas.microsoft.com/office/powerpoint/2010/main" val="3769196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FFA7B2-C3F6-4FA5-9BEB-5F375D12FCBC}" type="datetimeFigureOut">
              <a:rPr lang="hr-HR" smtClean="0"/>
              <a:t>9.5.2020.</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62C86531-659F-44FB-AE2D-55CABF5E4736}" type="slidenum">
              <a:rPr lang="hr-HR" smtClean="0"/>
              <a:t>‹#›</a:t>
            </a:fld>
            <a:endParaRPr lang="hr-HR"/>
          </a:p>
        </p:txBody>
      </p:sp>
    </p:spTree>
    <p:extLst>
      <p:ext uri="{BB962C8B-B14F-4D97-AF65-F5344CB8AC3E}">
        <p14:creationId xmlns:p14="http://schemas.microsoft.com/office/powerpoint/2010/main" val="2907026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20FFA7B2-C3F6-4FA5-9BEB-5F375D12FCBC}" type="datetimeFigureOut">
              <a:rPr lang="hr-HR" smtClean="0"/>
              <a:t>9.5.2020.</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62C86531-659F-44FB-AE2D-55CABF5E4736}" type="slidenum">
              <a:rPr lang="hr-HR" smtClean="0"/>
              <a:t>‹#›</a:t>
            </a:fld>
            <a:endParaRPr lang="hr-HR"/>
          </a:p>
        </p:txBody>
      </p:sp>
    </p:spTree>
    <p:extLst>
      <p:ext uri="{BB962C8B-B14F-4D97-AF65-F5344CB8AC3E}">
        <p14:creationId xmlns:p14="http://schemas.microsoft.com/office/powerpoint/2010/main" val="3192403483"/>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20FFA7B2-C3F6-4FA5-9BEB-5F375D12FCBC}" type="datetimeFigureOut">
              <a:rPr lang="hr-HR" smtClean="0"/>
              <a:t>9.5.2020.</a:t>
            </a:fld>
            <a:endParaRPr lang="hr-HR"/>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hr-HR"/>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62C86531-659F-44FB-AE2D-55CABF5E4736}" type="slidenum">
              <a:rPr lang="hr-HR" smtClean="0"/>
              <a:t>‹#›</a:t>
            </a:fld>
            <a:endParaRPr lang="hr-HR"/>
          </a:p>
        </p:txBody>
      </p:sp>
    </p:spTree>
    <p:extLst>
      <p:ext uri="{BB962C8B-B14F-4D97-AF65-F5344CB8AC3E}">
        <p14:creationId xmlns:p14="http://schemas.microsoft.com/office/powerpoint/2010/main" val="3068471915"/>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20FFA7B2-C3F6-4FA5-9BEB-5F375D12FCBC}" type="datetimeFigureOut">
              <a:rPr lang="hr-HR" smtClean="0"/>
              <a:t>9.5.2020.</a:t>
            </a:fld>
            <a:endParaRPr lang="hr-HR"/>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62C86531-659F-44FB-AE2D-55CABF5E4736}" type="slidenum">
              <a:rPr lang="hr-HR" smtClean="0"/>
              <a:t>‹#›</a:t>
            </a:fld>
            <a:endParaRPr lang="hr-HR"/>
          </a:p>
        </p:txBody>
      </p:sp>
    </p:spTree>
    <p:extLst>
      <p:ext uri="{BB962C8B-B14F-4D97-AF65-F5344CB8AC3E}">
        <p14:creationId xmlns:p14="http://schemas.microsoft.com/office/powerpoint/2010/main" val="2647418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20FFA7B2-C3F6-4FA5-9BEB-5F375D12FCBC}" type="datetimeFigureOut">
              <a:rPr lang="hr-HR" smtClean="0"/>
              <a:t>9.5.2020.</a:t>
            </a:fld>
            <a:endParaRPr lang="hr-HR"/>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hr-HR"/>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62C86531-659F-44FB-AE2D-55CABF5E4736}" type="slidenum">
              <a:rPr lang="hr-HR" smtClean="0"/>
              <a:t>‹#›</a:t>
            </a:fld>
            <a:endParaRPr lang="hr-HR"/>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262680"/>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ZeALDlAw3Ag&amp;t=439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C836C-FF32-4775-84E6-2A3E90396237}"/>
              </a:ext>
            </a:extLst>
          </p:cNvPr>
          <p:cNvSpPr>
            <a:spLocks noGrp="1"/>
          </p:cNvSpPr>
          <p:nvPr>
            <p:ph type="ctrTitle"/>
          </p:nvPr>
        </p:nvSpPr>
        <p:spPr/>
        <p:txBody>
          <a:bodyPr/>
          <a:lstStyle/>
          <a:p>
            <a:pPr algn="ctr"/>
            <a:br>
              <a:rPr lang="hr-HR" dirty="0"/>
            </a:br>
            <a:r>
              <a:rPr lang="hr-HR" dirty="0"/>
              <a:t>IZAĐIMO U DVORIŠTE ILI U VRT</a:t>
            </a:r>
          </a:p>
        </p:txBody>
      </p:sp>
      <p:sp>
        <p:nvSpPr>
          <p:cNvPr id="3" name="Subtitle 2">
            <a:extLst>
              <a:ext uri="{FF2B5EF4-FFF2-40B4-BE49-F238E27FC236}">
                <a16:creationId xmlns:a16="http://schemas.microsoft.com/office/drawing/2014/main" id="{C3193EFF-59A9-465D-BBCB-BFD90AEB3906}"/>
              </a:ext>
            </a:extLst>
          </p:cNvPr>
          <p:cNvSpPr>
            <a:spLocks noGrp="1"/>
          </p:cNvSpPr>
          <p:nvPr>
            <p:ph type="subTitle" idx="1"/>
          </p:nvPr>
        </p:nvSpPr>
        <p:spPr/>
        <p:txBody>
          <a:bodyPr>
            <a:normAutofit/>
          </a:bodyPr>
          <a:lstStyle/>
          <a:p>
            <a:r>
              <a:rPr lang="hr-HR" sz="1600" dirty="0">
                <a:latin typeface="+mj-lt"/>
              </a:rPr>
              <a:t>Aktivnosti za razdoblje:</a:t>
            </a:r>
          </a:p>
          <a:p>
            <a:r>
              <a:rPr lang="hr-HR" sz="1600" dirty="0">
                <a:latin typeface="+mj-lt"/>
              </a:rPr>
              <a:t>11.5. – 15.5.2020.</a:t>
            </a:r>
          </a:p>
        </p:txBody>
      </p:sp>
      <p:pic>
        <p:nvPicPr>
          <p:cNvPr id="5" name="Picture 4">
            <a:extLst>
              <a:ext uri="{FF2B5EF4-FFF2-40B4-BE49-F238E27FC236}">
                <a16:creationId xmlns:a16="http://schemas.microsoft.com/office/drawing/2014/main" id="{867E14AC-E838-419A-BEBD-DE01CA8A77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6050" y="4429528"/>
            <a:ext cx="1238380" cy="1404605"/>
          </a:xfrm>
          <a:prstGeom prst="rect">
            <a:avLst/>
          </a:prstGeom>
        </p:spPr>
      </p:pic>
      <p:pic>
        <p:nvPicPr>
          <p:cNvPr id="7" name="Picture 6">
            <a:extLst>
              <a:ext uri="{FF2B5EF4-FFF2-40B4-BE49-F238E27FC236}">
                <a16:creationId xmlns:a16="http://schemas.microsoft.com/office/drawing/2014/main" id="{AD5813E8-E8D9-4DC2-B604-765F31648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712" y="2022752"/>
            <a:ext cx="876300" cy="581025"/>
          </a:xfrm>
          <a:prstGeom prst="rect">
            <a:avLst/>
          </a:prstGeom>
        </p:spPr>
      </p:pic>
    </p:spTree>
    <p:extLst>
      <p:ext uri="{BB962C8B-B14F-4D97-AF65-F5344CB8AC3E}">
        <p14:creationId xmlns:p14="http://schemas.microsoft.com/office/powerpoint/2010/main" val="3160398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5C91D-E01D-4F6C-A3CD-DE3B9517FE2A}"/>
              </a:ext>
            </a:extLst>
          </p:cNvPr>
          <p:cNvSpPr>
            <a:spLocks noGrp="1"/>
          </p:cNvSpPr>
          <p:nvPr>
            <p:ph type="title"/>
          </p:nvPr>
        </p:nvSpPr>
        <p:spPr/>
        <p:txBody>
          <a:bodyPr/>
          <a:lstStyle/>
          <a:p>
            <a:pPr algn="ctr"/>
            <a:br>
              <a:rPr lang="hr-HR" dirty="0"/>
            </a:br>
            <a:r>
              <a:rPr lang="hr-HR" dirty="0"/>
              <a:t>Ovako izgleda naš:</a:t>
            </a:r>
          </a:p>
        </p:txBody>
      </p:sp>
      <p:pic>
        <p:nvPicPr>
          <p:cNvPr id="3" name="image1.png">
            <a:extLst>
              <a:ext uri="{FF2B5EF4-FFF2-40B4-BE49-F238E27FC236}">
                <a16:creationId xmlns:a16="http://schemas.microsoft.com/office/drawing/2014/main" id="{51CF3E00-F02C-4FE1-B053-A7509F0B752A}"/>
              </a:ext>
            </a:extLst>
          </p:cNvPr>
          <p:cNvPicPr/>
          <p:nvPr/>
        </p:nvPicPr>
        <p:blipFill>
          <a:blip r:embed="rId2"/>
          <a:srcRect/>
          <a:stretch>
            <a:fillRect/>
          </a:stretch>
        </p:blipFill>
        <p:spPr>
          <a:xfrm>
            <a:off x="1495896" y="2537457"/>
            <a:ext cx="4946849" cy="3752195"/>
          </a:xfrm>
          <a:prstGeom prst="rect">
            <a:avLst/>
          </a:prstGeom>
          <a:ln/>
        </p:spPr>
      </p:pic>
      <p:pic>
        <p:nvPicPr>
          <p:cNvPr id="4" name="image3.png">
            <a:extLst>
              <a:ext uri="{FF2B5EF4-FFF2-40B4-BE49-F238E27FC236}">
                <a16:creationId xmlns:a16="http://schemas.microsoft.com/office/drawing/2014/main" id="{1E580294-0BD4-43D5-BC74-69AFADAABBAE}"/>
              </a:ext>
            </a:extLst>
          </p:cNvPr>
          <p:cNvPicPr/>
          <p:nvPr/>
        </p:nvPicPr>
        <p:blipFill>
          <a:blip r:embed="rId3"/>
          <a:srcRect/>
          <a:stretch>
            <a:fillRect/>
          </a:stretch>
        </p:blipFill>
        <p:spPr>
          <a:xfrm>
            <a:off x="6967148" y="2537458"/>
            <a:ext cx="4737123" cy="3752195"/>
          </a:xfrm>
          <a:prstGeom prst="rect">
            <a:avLst/>
          </a:prstGeom>
          <a:ln/>
        </p:spPr>
      </p:pic>
    </p:spTree>
    <p:extLst>
      <p:ext uri="{BB962C8B-B14F-4D97-AF65-F5344CB8AC3E}">
        <p14:creationId xmlns:p14="http://schemas.microsoft.com/office/powerpoint/2010/main" val="36256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DFE6-A784-4E92-9EB4-20594F06CFAB}"/>
              </a:ext>
            </a:extLst>
          </p:cNvPr>
          <p:cNvSpPr>
            <a:spLocks noGrp="1"/>
          </p:cNvSpPr>
          <p:nvPr>
            <p:ph type="title"/>
          </p:nvPr>
        </p:nvSpPr>
        <p:spPr/>
        <p:txBody>
          <a:bodyPr>
            <a:normAutofit/>
          </a:bodyPr>
          <a:lstStyle/>
          <a:p>
            <a:pPr marL="0" marR="0" algn="ctr">
              <a:lnSpc>
                <a:spcPct val="107000"/>
              </a:lnSpc>
              <a:spcBef>
                <a:spcPts val="0"/>
              </a:spcBef>
              <a:spcAft>
                <a:spcPts val="800"/>
              </a:spcAft>
            </a:pPr>
            <a:r>
              <a:rPr lang="hr-HR" dirty="0">
                <a:latin typeface="Times New Roman" panose="02020603050405020304" pitchFamily="18" charset="0"/>
                <a:ea typeface="Calibri" panose="020F0502020204030204" pitchFamily="34" charset="0"/>
                <a:cs typeface="Times New Roman" panose="02020603050405020304" pitchFamily="18" charset="0"/>
              </a:rPr>
              <a:t>Istraživačka aktivnost </a:t>
            </a:r>
            <a:br>
              <a:rPr lang="hr-HR" dirty="0">
                <a:latin typeface="Times New Roman" panose="02020603050405020304" pitchFamily="18" charset="0"/>
                <a:ea typeface="Calibri" panose="020F0502020204030204" pitchFamily="34" charset="0"/>
                <a:cs typeface="Times New Roman" panose="02020603050405020304" pitchFamily="18" charset="0"/>
              </a:rPr>
            </a:br>
            <a:r>
              <a:rPr lang="hr-HR" dirty="0">
                <a:latin typeface="Times New Roman" panose="02020603050405020304" pitchFamily="18" charset="0"/>
                <a:ea typeface="Calibri" panose="020F0502020204030204" pitchFamily="34" charset="0"/>
                <a:cs typeface="Times New Roman" panose="02020603050405020304" pitchFamily="18" charset="0"/>
              </a:rPr>
              <a:t>„Pronađi kukca“</a:t>
            </a:r>
            <a:endParaRPr lang="hr-HR" dirty="0"/>
          </a:p>
        </p:txBody>
      </p:sp>
      <p:sp>
        <p:nvSpPr>
          <p:cNvPr id="3" name="Content Placeholder 2">
            <a:extLst>
              <a:ext uri="{FF2B5EF4-FFF2-40B4-BE49-F238E27FC236}">
                <a16:creationId xmlns:a16="http://schemas.microsoft.com/office/drawing/2014/main" id="{809B258D-90D9-46C6-A628-F590496F971F}"/>
              </a:ext>
            </a:extLst>
          </p:cNvPr>
          <p:cNvSpPr>
            <a:spLocks noGrp="1"/>
          </p:cNvSpPr>
          <p:nvPr>
            <p:ph idx="1"/>
          </p:nvPr>
        </p:nvSpPr>
        <p:spPr/>
        <p:txBody>
          <a:bodyPr/>
          <a:lstStyle/>
          <a:p>
            <a:pPr marL="0" marR="0" indent="0">
              <a:lnSpc>
                <a:spcPct val="107000"/>
              </a:lnSpc>
              <a:spcBef>
                <a:spcPts val="0"/>
              </a:spcBef>
              <a:spcAft>
                <a:spcPts val="800"/>
              </a:spcAft>
              <a:buNone/>
            </a:pPr>
            <a:r>
              <a:rPr lang="hr-HR" dirty="0">
                <a:latin typeface="Times New Roman" panose="02020603050405020304" pitchFamily="18" charset="0"/>
                <a:ea typeface="Calibri" panose="020F0502020204030204" pitchFamily="34" charset="0"/>
                <a:cs typeface="Times New Roman" panose="02020603050405020304" pitchFamily="18" charset="0"/>
              </a:rPr>
              <a:t>Kad izađete u dvorište ili u vrt, primjetit ćete neke kukce skrivene u zemlji ili na biljkama. Pokušajte ih uloviti u kutijicu kako biste ih mogli dobro promotriti ili ih promatrajte u njihovom prirodnom okruženju. Tako ćete proširiti svoje spoznaje o kukcima.</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hr-HR" dirty="0">
                <a:latin typeface="Times New Roman" panose="02020603050405020304" pitchFamily="18" charset="0"/>
                <a:ea typeface="Calibri" panose="020F0502020204030204" pitchFamily="34" charset="0"/>
                <a:cs typeface="Times New Roman" panose="02020603050405020304" pitchFamily="18" charset="0"/>
              </a:rPr>
              <a:t>Dok ih promatrate, pratite što rade, kako izgledaju, jesu li u skupini s drugim kukcima ili se sami kreću. Gdje se skrivaju i što jedu.</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hr-HR" dirty="0">
                <a:latin typeface="Times New Roman" panose="02020603050405020304" pitchFamily="18" charset="0"/>
                <a:ea typeface="Calibri" panose="020F0502020204030204" pitchFamily="34" charset="0"/>
                <a:cs typeface="Times New Roman" panose="02020603050405020304" pitchFamily="18" charset="0"/>
              </a:rPr>
              <a:t>Sve što ste zapazili možete zabilježiti na papir u jednu ovakvu tablicu. Zamolite roditelje za pomoć u opisivanju što ste zapazili, a kukce možete sami nacrtati.</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hr-HR" dirty="0">
                <a:latin typeface="Times New Roman" panose="02020603050405020304" pitchFamily="18" charset="0"/>
                <a:ea typeface="Calibri" panose="020F0502020204030204" pitchFamily="34" charset="0"/>
                <a:cs typeface="Times New Roman" panose="02020603050405020304" pitchFamily="18" charset="0"/>
              </a:rPr>
              <a:t>Dobru zabavu!</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hr-HR" dirty="0"/>
          </a:p>
        </p:txBody>
      </p:sp>
    </p:spTree>
    <p:extLst>
      <p:ext uri="{BB962C8B-B14F-4D97-AF65-F5344CB8AC3E}">
        <p14:creationId xmlns:p14="http://schemas.microsoft.com/office/powerpoint/2010/main" val="181937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23CDE-6F8E-48D0-92B9-FB37E57606D2}"/>
              </a:ext>
            </a:extLst>
          </p:cNvPr>
          <p:cNvSpPr>
            <a:spLocks noGrp="1"/>
          </p:cNvSpPr>
          <p:nvPr>
            <p:ph type="title"/>
          </p:nvPr>
        </p:nvSpPr>
        <p:spPr>
          <a:xfrm>
            <a:off x="641170" y="2836092"/>
            <a:ext cx="3230625" cy="1185813"/>
          </a:xfrm>
        </p:spPr>
        <p:txBody>
          <a:bodyPr/>
          <a:lstStyle/>
          <a:p>
            <a:pPr algn="ctr"/>
            <a:r>
              <a:rPr lang="hr-HR" dirty="0"/>
              <a:t>Evo naše tablice:</a:t>
            </a:r>
          </a:p>
        </p:txBody>
      </p:sp>
      <p:pic>
        <p:nvPicPr>
          <p:cNvPr id="14" name="Picture 13">
            <a:extLst>
              <a:ext uri="{FF2B5EF4-FFF2-40B4-BE49-F238E27FC236}">
                <a16:creationId xmlns:a16="http://schemas.microsoft.com/office/drawing/2014/main" id="{647FAC08-A738-4541-A95F-1F8689AFC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249" y="239064"/>
            <a:ext cx="4691502" cy="6379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494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040CC-7FA8-41F7-A0DA-212ED7B6B629}"/>
              </a:ext>
            </a:extLst>
          </p:cNvPr>
          <p:cNvSpPr>
            <a:spLocks noGrp="1"/>
          </p:cNvSpPr>
          <p:nvPr>
            <p:ph type="title"/>
          </p:nvPr>
        </p:nvSpPr>
        <p:spPr>
          <a:xfrm>
            <a:off x="2933700" y="947955"/>
            <a:ext cx="8770571" cy="1181105"/>
          </a:xfrm>
        </p:spPr>
        <p:txBody>
          <a:bodyPr>
            <a:normAutofit/>
          </a:bodyPr>
          <a:lstStyle/>
          <a:p>
            <a:r>
              <a:rPr lang="hr-HR" sz="3200" dirty="0"/>
              <a:t>Kukci koje zapazite u svom vrtu, možda vas potaknu na jednu od ovih društvenih igara!</a:t>
            </a:r>
          </a:p>
        </p:txBody>
      </p:sp>
      <p:sp>
        <p:nvSpPr>
          <p:cNvPr id="3" name="Content Placeholder 2">
            <a:extLst>
              <a:ext uri="{FF2B5EF4-FFF2-40B4-BE49-F238E27FC236}">
                <a16:creationId xmlns:a16="http://schemas.microsoft.com/office/drawing/2014/main" id="{6AB04E2D-D039-48B3-B998-80B36F863AB4}"/>
              </a:ext>
            </a:extLst>
          </p:cNvPr>
          <p:cNvSpPr>
            <a:spLocks noGrp="1"/>
          </p:cNvSpPr>
          <p:nvPr>
            <p:ph idx="1"/>
          </p:nvPr>
        </p:nvSpPr>
        <p:spPr>
          <a:xfrm>
            <a:off x="528507" y="2256639"/>
            <a:ext cx="7667538" cy="4429387"/>
          </a:xfrm>
        </p:spPr>
        <p:txBody>
          <a:bodyPr>
            <a:normAutofit/>
          </a:bodyPr>
          <a:lstStyle/>
          <a:p>
            <a:pPr marL="0" marR="0" indent="0">
              <a:lnSpc>
                <a:spcPct val="115000"/>
              </a:lnSpc>
              <a:spcBef>
                <a:spcPts val="0"/>
              </a:spcBef>
              <a:spcAft>
                <a:spcPts val="1000"/>
              </a:spcAft>
              <a:buNone/>
            </a:pPr>
            <a:r>
              <a:rPr lang="hr-HR" sz="1800" dirty="0">
                <a:latin typeface="+mj-lt"/>
                <a:ea typeface="Calibri" panose="020F0502020204030204" pitchFamily="34" charset="0"/>
              </a:rPr>
              <a:t>DRUŠTVENA IGRA „ BUBAMARA“</a:t>
            </a:r>
            <a:endParaRPr lang="en-US" sz="1800" dirty="0">
              <a:latin typeface="+mj-lt"/>
              <a:ea typeface="Calibri" panose="020F0502020204030204" pitchFamily="34" charset="0"/>
            </a:endParaRPr>
          </a:p>
          <a:p>
            <a:pPr marL="0" marR="0" indent="0">
              <a:lnSpc>
                <a:spcPct val="115000"/>
              </a:lnSpc>
              <a:spcBef>
                <a:spcPts val="0"/>
              </a:spcBef>
              <a:spcAft>
                <a:spcPts val="1000"/>
              </a:spcAft>
              <a:buNone/>
            </a:pPr>
            <a:r>
              <a:rPr lang="hr-HR" sz="1800" dirty="0">
                <a:latin typeface="+mj-lt"/>
                <a:ea typeface="Calibri" panose="020F0502020204030204" pitchFamily="34" charset="0"/>
              </a:rPr>
              <a:t>Vrijeme je za novu igru! Zajedno s djecom izradite društvenu igru. Sve što vam je potrebno su : deblji papir / karton, flomasteri, kocka koju imate ili možete sami izraditi kocku od kartona na koju ćete naljepiti određenu boju. </a:t>
            </a:r>
            <a:endParaRPr lang="en-US" sz="1800" dirty="0">
              <a:latin typeface="+mj-lt"/>
              <a:ea typeface="Calibri" panose="020F0502020204030204" pitchFamily="34" charset="0"/>
            </a:endParaRPr>
          </a:p>
          <a:p>
            <a:pPr marL="0" marR="0" indent="0">
              <a:lnSpc>
                <a:spcPct val="115000"/>
              </a:lnSpc>
              <a:spcBef>
                <a:spcPts val="0"/>
              </a:spcBef>
              <a:spcAft>
                <a:spcPts val="1000"/>
              </a:spcAft>
              <a:buNone/>
            </a:pPr>
            <a:r>
              <a:rPr lang="hr-HR" sz="1800" dirty="0">
                <a:latin typeface="+mj-lt"/>
                <a:ea typeface="Calibri" panose="020F0502020204030204" pitchFamily="34" charset="0"/>
              </a:rPr>
              <a:t>Igrači naizmjenice traže točkicu na bubamari koja na svome dnu ima identičnu boju kao što je dobivena na kocki. Ako se boje poklapaju, igrač uzima točkicu i stavlja je sa strane. Ako se ne poklapaju onda je vraća na mjesto i igra sljedeći igrač. Pobjednik je onaj tko prvi sakupi sve točkice s bubamare.</a:t>
            </a:r>
            <a:endParaRPr lang="en-US" sz="1800" dirty="0">
              <a:latin typeface="+mj-lt"/>
              <a:ea typeface="Calibri" panose="020F0502020204030204" pitchFamily="34" charset="0"/>
            </a:endParaRPr>
          </a:p>
          <a:p>
            <a:pPr marL="0" marR="0" indent="0">
              <a:lnSpc>
                <a:spcPct val="115000"/>
              </a:lnSpc>
              <a:spcBef>
                <a:spcPts val="0"/>
              </a:spcBef>
              <a:spcAft>
                <a:spcPts val="1000"/>
              </a:spcAft>
              <a:buNone/>
            </a:pPr>
            <a:r>
              <a:rPr lang="hr-HR" sz="1800" dirty="0">
                <a:latin typeface="+mj-lt"/>
                <a:ea typeface="Calibri" panose="020F0502020204030204" pitchFamily="34" charset="0"/>
              </a:rPr>
              <a:t>Ova igra osim što budi natjecateljski duh, utječe i na razvoj vizualne percepcije te razvoj pamćenja. </a:t>
            </a:r>
            <a:endParaRPr lang="en-US" sz="1800" dirty="0">
              <a:latin typeface="+mj-lt"/>
              <a:ea typeface="Calibri" panose="020F0502020204030204" pitchFamily="34" charset="0"/>
            </a:endParaRPr>
          </a:p>
          <a:p>
            <a:pPr marL="0" indent="0">
              <a:buNone/>
            </a:pPr>
            <a:endParaRPr lang="hr-HR" dirty="0"/>
          </a:p>
        </p:txBody>
      </p:sp>
      <p:pic>
        <p:nvPicPr>
          <p:cNvPr id="4" name="image1.png">
            <a:extLst>
              <a:ext uri="{FF2B5EF4-FFF2-40B4-BE49-F238E27FC236}">
                <a16:creationId xmlns:a16="http://schemas.microsoft.com/office/drawing/2014/main" id="{31FA05B1-ECAC-41AC-8328-408BC4C23D3A}"/>
              </a:ext>
            </a:extLst>
          </p:cNvPr>
          <p:cNvPicPr/>
          <p:nvPr/>
        </p:nvPicPr>
        <p:blipFill>
          <a:blip r:embed="rId2"/>
          <a:srcRect/>
          <a:stretch>
            <a:fillRect/>
          </a:stretch>
        </p:blipFill>
        <p:spPr>
          <a:xfrm>
            <a:off x="8273485" y="2720672"/>
            <a:ext cx="3390008" cy="3501319"/>
          </a:xfrm>
          <a:prstGeom prst="rect">
            <a:avLst/>
          </a:prstGeom>
          <a:ln/>
        </p:spPr>
      </p:pic>
    </p:spTree>
    <p:extLst>
      <p:ext uri="{BB962C8B-B14F-4D97-AF65-F5344CB8AC3E}">
        <p14:creationId xmlns:p14="http://schemas.microsoft.com/office/powerpoint/2010/main" val="426937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FA68D-AD2F-4D7E-A5E8-E72858936768}"/>
              </a:ext>
            </a:extLst>
          </p:cNvPr>
          <p:cNvSpPr>
            <a:spLocks noGrp="1"/>
          </p:cNvSpPr>
          <p:nvPr>
            <p:ph type="title"/>
          </p:nvPr>
        </p:nvSpPr>
        <p:spPr>
          <a:xfrm>
            <a:off x="8476487" y="1506815"/>
            <a:ext cx="3227715" cy="1228807"/>
          </a:xfrm>
        </p:spPr>
        <p:txBody>
          <a:bodyPr/>
          <a:lstStyle/>
          <a:p>
            <a:r>
              <a:rPr lang="hr-HR" sz="3600" dirty="0">
                <a:ea typeface="Calibri" panose="020F0502020204030204" pitchFamily="34" charset="0"/>
              </a:rPr>
              <a:t>ABECEDNA GUSJENICA</a:t>
            </a:r>
            <a:endParaRPr lang="hr-HR" dirty="0"/>
          </a:p>
        </p:txBody>
      </p:sp>
      <p:sp>
        <p:nvSpPr>
          <p:cNvPr id="3" name="Content Placeholder 2">
            <a:extLst>
              <a:ext uri="{FF2B5EF4-FFF2-40B4-BE49-F238E27FC236}">
                <a16:creationId xmlns:a16="http://schemas.microsoft.com/office/drawing/2014/main" id="{7FD27210-32B3-4D2D-93CF-257DBDC1DAA9}"/>
              </a:ext>
            </a:extLst>
          </p:cNvPr>
          <p:cNvSpPr>
            <a:spLocks noGrp="1"/>
          </p:cNvSpPr>
          <p:nvPr>
            <p:ph idx="1"/>
          </p:nvPr>
        </p:nvSpPr>
        <p:spPr>
          <a:xfrm>
            <a:off x="487798" y="441414"/>
            <a:ext cx="6819081" cy="6143944"/>
          </a:xfrm>
        </p:spPr>
        <p:txBody>
          <a:bodyPr>
            <a:noAutofit/>
          </a:bodyPr>
          <a:lstStyle/>
          <a:p>
            <a:pPr marL="0" marR="0" indent="0">
              <a:lnSpc>
                <a:spcPct val="107000"/>
              </a:lnSpc>
              <a:spcBef>
                <a:spcPts val="0"/>
              </a:spcBef>
              <a:spcAft>
                <a:spcPts val="800"/>
              </a:spcAft>
              <a:buNone/>
            </a:pPr>
            <a:r>
              <a:rPr lang="hr-HR" sz="1400" dirty="0">
                <a:latin typeface="+mj-lt"/>
                <a:ea typeface="Times New Roman" panose="02020603050405020304" pitchFamily="18" charset="0"/>
              </a:rPr>
              <a:t>Ova društvena igra prvenstveno potiče razvoj predčitalačkih vještina (povezivanje slova s gasom), te razvoj govora i bogaćenje rječnika. Također, potiče učenje poštivanja pravila i dogovora u igri.</a:t>
            </a:r>
            <a:endParaRPr lang="en-US" sz="1400" dirty="0">
              <a:latin typeface="+mj-lt"/>
              <a:ea typeface="Calibri" panose="020F0502020204030204" pitchFamily="34" charset="0"/>
            </a:endParaRPr>
          </a:p>
          <a:p>
            <a:pPr marL="0" marR="0" indent="0">
              <a:lnSpc>
                <a:spcPct val="107000"/>
              </a:lnSpc>
              <a:spcBef>
                <a:spcPts val="0"/>
              </a:spcBef>
              <a:spcAft>
                <a:spcPts val="800"/>
              </a:spcAft>
              <a:buNone/>
            </a:pPr>
            <a:endParaRPr lang="hr-HR" sz="1400" dirty="0">
              <a:latin typeface="+mj-lt"/>
              <a:ea typeface="Times New Roman" panose="02020603050405020304" pitchFamily="18" charset="0"/>
            </a:endParaRPr>
          </a:p>
          <a:p>
            <a:pPr marL="0" marR="0" indent="0">
              <a:lnSpc>
                <a:spcPct val="107000"/>
              </a:lnSpc>
              <a:spcBef>
                <a:spcPts val="0"/>
              </a:spcBef>
              <a:spcAft>
                <a:spcPts val="800"/>
              </a:spcAft>
              <a:buNone/>
            </a:pPr>
            <a:r>
              <a:rPr lang="hr-HR" sz="1400" dirty="0">
                <a:latin typeface="+mj-lt"/>
                <a:ea typeface="Times New Roman" panose="02020603050405020304" pitchFamily="18" charset="0"/>
              </a:rPr>
              <a:t>POTREBAN MATERIJAL:</a:t>
            </a:r>
            <a:endParaRPr lang="en-US" sz="1400" dirty="0">
              <a:latin typeface="+mj-lt"/>
              <a:ea typeface="Calibri" panose="020F0502020204030204" pitchFamily="34" charset="0"/>
            </a:endParaRPr>
          </a:p>
          <a:p>
            <a:pPr marL="0" marR="0" indent="0">
              <a:lnSpc>
                <a:spcPct val="107000"/>
              </a:lnSpc>
              <a:spcBef>
                <a:spcPts val="0"/>
              </a:spcBef>
              <a:spcAft>
                <a:spcPts val="800"/>
              </a:spcAft>
              <a:buNone/>
            </a:pPr>
            <a:r>
              <a:rPr lang="hr-HR" sz="1400" dirty="0">
                <a:latin typeface="+mj-lt"/>
                <a:ea typeface="Times New Roman" panose="02020603050405020304" pitchFamily="18" charset="0"/>
              </a:rPr>
              <a:t>-kolaž papir u boji</a:t>
            </a:r>
            <a:endParaRPr lang="en-US" sz="1400" dirty="0">
              <a:latin typeface="+mj-lt"/>
              <a:ea typeface="Calibri" panose="020F0502020204030204" pitchFamily="34" charset="0"/>
            </a:endParaRPr>
          </a:p>
          <a:p>
            <a:pPr marL="0" marR="0" indent="0">
              <a:lnSpc>
                <a:spcPct val="107000"/>
              </a:lnSpc>
              <a:spcBef>
                <a:spcPts val="0"/>
              </a:spcBef>
              <a:spcAft>
                <a:spcPts val="800"/>
              </a:spcAft>
              <a:buNone/>
            </a:pPr>
            <a:r>
              <a:rPr lang="hr-HR" sz="1400" dirty="0">
                <a:latin typeface="+mj-lt"/>
                <a:ea typeface="Times New Roman" panose="02020603050405020304" pitchFamily="18" charset="0"/>
              </a:rPr>
              <a:t>-škare</a:t>
            </a:r>
            <a:endParaRPr lang="en-US" sz="1400" dirty="0">
              <a:latin typeface="+mj-lt"/>
              <a:ea typeface="Calibri" panose="020F0502020204030204" pitchFamily="34" charset="0"/>
            </a:endParaRPr>
          </a:p>
          <a:p>
            <a:pPr marL="0" marR="0" indent="0">
              <a:lnSpc>
                <a:spcPct val="107000"/>
              </a:lnSpc>
              <a:spcBef>
                <a:spcPts val="0"/>
              </a:spcBef>
              <a:spcAft>
                <a:spcPts val="800"/>
              </a:spcAft>
              <a:buNone/>
            </a:pPr>
            <a:r>
              <a:rPr lang="hr-HR" sz="1400" dirty="0">
                <a:latin typeface="+mj-lt"/>
                <a:ea typeface="Times New Roman" panose="02020603050405020304" pitchFamily="18" charset="0"/>
              </a:rPr>
              <a:t>-olovka i flomasteri</a:t>
            </a:r>
            <a:endParaRPr lang="en-US" sz="1400" dirty="0">
              <a:latin typeface="+mj-lt"/>
              <a:ea typeface="Calibri" panose="020F0502020204030204" pitchFamily="34" charset="0"/>
            </a:endParaRPr>
          </a:p>
          <a:p>
            <a:pPr marL="0" marR="0" indent="0">
              <a:lnSpc>
                <a:spcPct val="107000"/>
              </a:lnSpc>
              <a:spcBef>
                <a:spcPts val="0"/>
              </a:spcBef>
              <a:spcAft>
                <a:spcPts val="800"/>
              </a:spcAft>
              <a:buNone/>
            </a:pPr>
            <a:r>
              <a:rPr lang="hr-HR" sz="1400" dirty="0">
                <a:latin typeface="+mj-lt"/>
                <a:ea typeface="Times New Roman" panose="02020603050405020304" pitchFamily="18" charset="0"/>
              </a:rPr>
              <a:t>-kockica i figurice („Čovječe, ne ljuti se“)</a:t>
            </a:r>
            <a:endParaRPr lang="en-US" sz="1400" dirty="0">
              <a:latin typeface="+mj-lt"/>
              <a:ea typeface="Calibri" panose="020F0502020204030204" pitchFamily="34" charset="0"/>
            </a:endParaRPr>
          </a:p>
          <a:p>
            <a:pPr marL="0" marR="0" indent="0">
              <a:lnSpc>
                <a:spcPct val="107000"/>
              </a:lnSpc>
              <a:spcBef>
                <a:spcPts val="0"/>
              </a:spcBef>
              <a:spcAft>
                <a:spcPts val="800"/>
              </a:spcAft>
              <a:buNone/>
            </a:pPr>
            <a:r>
              <a:rPr lang="hr-HR" sz="1400" dirty="0">
                <a:latin typeface="+mj-lt"/>
                <a:ea typeface="Times New Roman" panose="02020603050405020304" pitchFamily="18" charset="0"/>
              </a:rPr>
              <a:t>IZRADA:</a:t>
            </a:r>
            <a:endParaRPr lang="en-US" sz="1400" dirty="0">
              <a:latin typeface="+mj-lt"/>
              <a:ea typeface="Calibri" panose="020F0502020204030204" pitchFamily="34" charset="0"/>
            </a:endParaRPr>
          </a:p>
          <a:p>
            <a:pPr marL="0" marR="0" indent="0">
              <a:lnSpc>
                <a:spcPct val="107000"/>
              </a:lnSpc>
              <a:spcBef>
                <a:spcPts val="0"/>
              </a:spcBef>
              <a:spcAft>
                <a:spcPts val="1400"/>
              </a:spcAft>
              <a:buNone/>
            </a:pPr>
            <a:r>
              <a:rPr lang="hr-HR" sz="1400" dirty="0">
                <a:latin typeface="+mj-lt"/>
                <a:ea typeface="Times New Roman" panose="02020603050405020304" pitchFamily="18" charset="0"/>
              </a:rPr>
              <a:t>Izrezati 31 jednaki krug promjera do 7 cm. Na jedan krug nacrtati glavu gusjenice, a na ostalih 30 flomasterom napisati slova abecede. Prema abecednom redu spajati i lijepiti krugove s napisanim slovima. </a:t>
            </a:r>
            <a:endParaRPr lang="en-US" sz="1400" dirty="0">
              <a:latin typeface="+mj-lt"/>
              <a:ea typeface="Calibri" panose="020F0502020204030204" pitchFamily="34" charset="0"/>
            </a:endParaRPr>
          </a:p>
          <a:p>
            <a:pPr marL="0" marR="0" indent="0">
              <a:lnSpc>
                <a:spcPct val="107000"/>
              </a:lnSpc>
              <a:spcBef>
                <a:spcPts val="0"/>
              </a:spcBef>
              <a:spcAft>
                <a:spcPts val="800"/>
              </a:spcAft>
              <a:buNone/>
            </a:pPr>
            <a:r>
              <a:rPr lang="hr-HR" sz="1400" dirty="0">
                <a:latin typeface="+mj-lt"/>
                <a:ea typeface="Times New Roman" panose="02020603050405020304" pitchFamily="18" charset="0"/>
              </a:rPr>
              <a:t>PRAVILA IGRE:</a:t>
            </a:r>
            <a:endParaRPr lang="en-US" sz="1400" dirty="0">
              <a:latin typeface="+mj-lt"/>
              <a:ea typeface="Calibri" panose="020F0502020204030204" pitchFamily="34" charset="0"/>
            </a:endParaRPr>
          </a:p>
          <a:p>
            <a:pPr marL="0" marR="0" indent="0">
              <a:lnSpc>
                <a:spcPct val="107000"/>
              </a:lnSpc>
              <a:spcBef>
                <a:spcPts val="0"/>
              </a:spcBef>
              <a:spcAft>
                <a:spcPts val="800"/>
              </a:spcAft>
              <a:buNone/>
            </a:pPr>
            <a:r>
              <a:rPr lang="hr-HR" sz="1400" dirty="0">
                <a:latin typeface="+mj-lt"/>
                <a:ea typeface="Times New Roman" panose="02020603050405020304" pitchFamily="18" charset="0"/>
              </a:rPr>
              <a:t>U igri može sudjelovati više djece i igrača. Svaki igrač odabire jednu figuricu za igru. Bacamo kocku i broj koji dobijemo označava koliko polja pomičemo figuricu po gusjenici. Kada se figurica zaustavi na nekom slovu, igrač mora izreći riječ koja počinje zadanim glasom. Ako ne zna, preskače jedno bacanje, a u drugom krugu ima pravo tražiti pomoć od voditelja igre („Velikog Poznavatelja Rječnika“). Pobjednik je tko prvi dođe do kraja gusjenice.</a:t>
            </a:r>
            <a:endParaRPr lang="en-US" sz="1400" dirty="0">
              <a:latin typeface="+mj-lt"/>
              <a:ea typeface="Calibri" panose="020F0502020204030204" pitchFamily="34" charset="0"/>
            </a:endParaRPr>
          </a:p>
          <a:p>
            <a:pPr marL="0" indent="0">
              <a:lnSpc>
                <a:spcPct val="107000"/>
              </a:lnSpc>
              <a:spcBef>
                <a:spcPts val="0"/>
              </a:spcBef>
              <a:spcAft>
                <a:spcPts val="800"/>
              </a:spcAft>
              <a:buNone/>
            </a:pPr>
            <a:r>
              <a:rPr lang="hr-HR" sz="900" i="1" dirty="0">
                <a:latin typeface="+mj-lt"/>
                <a:ea typeface="Times New Roman" panose="02020603050405020304" pitchFamily="18" charset="0"/>
              </a:rPr>
              <a:t>Ideja preuzeta iz knjige „Velika enciklopedija malih aktivnosti“.</a:t>
            </a:r>
            <a:endParaRPr lang="en-US" sz="900" i="1" dirty="0">
              <a:latin typeface="+mj-lt"/>
              <a:ea typeface="Calibri" panose="020F0502020204030204" pitchFamily="34" charset="0"/>
            </a:endParaRPr>
          </a:p>
          <a:p>
            <a:pPr marL="0" marR="0" indent="0">
              <a:lnSpc>
                <a:spcPct val="107000"/>
              </a:lnSpc>
              <a:spcBef>
                <a:spcPts val="0"/>
              </a:spcBef>
              <a:spcAft>
                <a:spcPts val="800"/>
              </a:spcAft>
              <a:buNone/>
            </a:pPr>
            <a:endParaRPr lang="en-US" sz="1800" dirty="0">
              <a:latin typeface="+mj-lt"/>
              <a:ea typeface="Calibri" panose="020F0502020204030204" pitchFamily="34" charset="0"/>
            </a:endParaRPr>
          </a:p>
          <a:p>
            <a:pPr marL="0" indent="0">
              <a:buNone/>
            </a:pPr>
            <a:endParaRPr lang="hr-HR" dirty="0"/>
          </a:p>
        </p:txBody>
      </p:sp>
      <p:pic>
        <p:nvPicPr>
          <p:cNvPr id="5" name="image2.png">
            <a:extLst>
              <a:ext uri="{FF2B5EF4-FFF2-40B4-BE49-F238E27FC236}">
                <a16:creationId xmlns:a16="http://schemas.microsoft.com/office/drawing/2014/main" id="{98B9700E-6B6B-4B51-8B95-AA8BC1C2C561}"/>
              </a:ext>
            </a:extLst>
          </p:cNvPr>
          <p:cNvPicPr/>
          <p:nvPr/>
        </p:nvPicPr>
        <p:blipFill>
          <a:blip r:embed="rId2"/>
          <a:srcRect/>
          <a:stretch>
            <a:fillRect/>
          </a:stretch>
        </p:blipFill>
        <p:spPr>
          <a:xfrm>
            <a:off x="7462029" y="3271706"/>
            <a:ext cx="4242173" cy="3313652"/>
          </a:xfrm>
          <a:prstGeom prst="rect">
            <a:avLst/>
          </a:prstGeom>
          <a:ln/>
        </p:spPr>
      </p:pic>
    </p:spTree>
    <p:extLst>
      <p:ext uri="{BB962C8B-B14F-4D97-AF65-F5344CB8AC3E}">
        <p14:creationId xmlns:p14="http://schemas.microsoft.com/office/powerpoint/2010/main" val="161698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500"/>
                                        <p:tgtEl>
                                          <p:spTgt spid="3">
                                            <p:txEl>
                                              <p:pRg st="10" end="1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fade">
                                      <p:cBhvr>
                                        <p:cTn id="5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087F-1ECF-4345-A397-6EAE616156C3}"/>
              </a:ext>
            </a:extLst>
          </p:cNvPr>
          <p:cNvSpPr>
            <a:spLocks noGrp="1"/>
          </p:cNvSpPr>
          <p:nvPr>
            <p:ph type="title"/>
          </p:nvPr>
        </p:nvSpPr>
        <p:spPr>
          <a:xfrm>
            <a:off x="8476487" y="441414"/>
            <a:ext cx="3227715" cy="1170084"/>
          </a:xfrm>
        </p:spPr>
        <p:txBody>
          <a:bodyPr>
            <a:normAutofit fontScale="90000"/>
          </a:bodyPr>
          <a:lstStyle/>
          <a:p>
            <a:pPr algn="ctr"/>
            <a:r>
              <a:rPr lang="hr-HR" sz="3600" b="1" dirty="0">
                <a:solidFill>
                  <a:srgbClr val="587A67"/>
                </a:solidFill>
                <a:latin typeface="TimesNewRomanPS-BoldMT"/>
              </a:rPr>
              <a:t>IGRA "TOMBOLA"</a:t>
            </a:r>
            <a:endParaRPr lang="hr-HR" dirty="0">
              <a:solidFill>
                <a:srgbClr val="587A67"/>
              </a:solidFill>
            </a:endParaRPr>
          </a:p>
        </p:txBody>
      </p:sp>
      <p:sp>
        <p:nvSpPr>
          <p:cNvPr id="3" name="Content Placeholder 2">
            <a:extLst>
              <a:ext uri="{FF2B5EF4-FFF2-40B4-BE49-F238E27FC236}">
                <a16:creationId xmlns:a16="http://schemas.microsoft.com/office/drawing/2014/main" id="{947B1273-CE2F-4C2A-BB2E-E4B15B5C0F0E}"/>
              </a:ext>
            </a:extLst>
          </p:cNvPr>
          <p:cNvSpPr>
            <a:spLocks noGrp="1"/>
          </p:cNvSpPr>
          <p:nvPr>
            <p:ph idx="1"/>
          </p:nvPr>
        </p:nvSpPr>
        <p:spPr/>
        <p:txBody>
          <a:bodyPr>
            <a:noAutofit/>
          </a:bodyPr>
          <a:lstStyle/>
          <a:p>
            <a:pPr marL="0" indent="0">
              <a:buNone/>
            </a:pPr>
            <a:r>
              <a:rPr lang="hr-HR" sz="1300" b="1" i="1" dirty="0">
                <a:latin typeface="+mj-lt"/>
              </a:rPr>
              <a:t>Pravila igre</a:t>
            </a:r>
          </a:p>
          <a:p>
            <a:pPr marL="0" indent="0">
              <a:buNone/>
            </a:pPr>
            <a:r>
              <a:rPr lang="hr-HR" sz="1300" dirty="0">
                <a:latin typeface="+mj-lt"/>
              </a:rPr>
              <a:t>Tombola je društvena igra u kojoj se prvo bira voditelj koji će imati zadatak izvlačiti brojeve (koje prethodno stavlja u platnenu vrećicu) koje pokazuje igračima te izvučeni broj postavi na vidljivo mjesto gdje će stajati svi izvučeni brojevi. </a:t>
            </a:r>
          </a:p>
          <a:p>
            <a:pPr marL="0" indent="0">
              <a:buNone/>
            </a:pPr>
            <a:r>
              <a:rPr lang="hr-HR" sz="1300" dirty="0">
                <a:latin typeface="+mj-lt"/>
              </a:rPr>
              <a:t>Igrači na svojim tablicama koje imaju (po jednu ili dvije, a po želji i više) traže izvučeni broj i ukoliko ga imaju poklope ga sa žetonom, čepom, komadom papira i sl... Pobjednik je onaj tko prvi </a:t>
            </a:r>
            <a:r>
              <a:rPr lang="pl-PL" sz="1300" dirty="0">
                <a:latin typeface="+mj-lt"/>
              </a:rPr>
              <a:t>pokrije sva polja na svojoj kartici s brojevima.</a:t>
            </a:r>
          </a:p>
          <a:p>
            <a:pPr marL="0" indent="0">
              <a:buNone/>
            </a:pPr>
            <a:r>
              <a:rPr lang="hr-HR" sz="1300" dirty="0">
                <a:latin typeface="+mj-lt"/>
              </a:rPr>
              <a:t>Ovu igru vole djeca i odrasli i zato je odlična za zajedničku aktivnost gdje pri tom djeca uče pojam broja i razvijaju predmatematičke vještine. Do kojeg broja želite ići u igri kreirate sami po interesu i mogućnostima te dobi Vašeg djeteta. Zabavno je i u igri može sudjelovati broj igrača po želji.</a:t>
            </a:r>
          </a:p>
          <a:p>
            <a:pPr marL="0" indent="0">
              <a:buNone/>
            </a:pPr>
            <a:r>
              <a:rPr lang="hr-HR" sz="1300" dirty="0">
                <a:latin typeface="+mj-lt"/>
              </a:rPr>
              <a:t>Materijal potreban za izradu igre: </a:t>
            </a:r>
          </a:p>
          <a:p>
            <a:pPr marL="0" indent="0">
              <a:buNone/>
            </a:pPr>
            <a:r>
              <a:rPr lang="hr-HR" sz="1300" dirty="0">
                <a:latin typeface="+mj-lt"/>
              </a:rPr>
              <a:t>čepovi od ambalaže, kolaž/hamer, flomasteri, plutneni čepovi, platnena ili kartonska vrećica</a:t>
            </a:r>
          </a:p>
          <a:p>
            <a:pPr marL="0" indent="0">
              <a:buNone/>
            </a:pPr>
            <a:r>
              <a:rPr lang="hr-HR" sz="1300" b="1" dirty="0">
                <a:latin typeface="+mj-lt"/>
              </a:rPr>
              <a:t>Izrada:</a:t>
            </a:r>
          </a:p>
          <a:p>
            <a:pPr marL="0" indent="0">
              <a:buNone/>
            </a:pPr>
            <a:r>
              <a:rPr lang="hr-HR" sz="1300" dirty="0">
                <a:latin typeface="+mj-lt"/>
              </a:rPr>
              <a:t>1. Na unutarnju stranu čepova ili komadića papira napisat brojeve do kojih želimo ići npr.1-30 (brojevi za izvlačenje)</a:t>
            </a:r>
          </a:p>
          <a:p>
            <a:pPr marL="0" indent="0">
              <a:buNone/>
            </a:pPr>
            <a:r>
              <a:rPr lang="hr-HR" sz="1300" dirty="0">
                <a:latin typeface="+mj-lt"/>
              </a:rPr>
              <a:t>2. Imati neku kartonsku ploču ili papir gdje će se postavljati izvučeni brojevi</a:t>
            </a:r>
          </a:p>
          <a:p>
            <a:pPr marL="0" indent="0">
              <a:buNone/>
            </a:pPr>
            <a:r>
              <a:rPr lang="hr-HR" sz="1300" dirty="0">
                <a:latin typeface="+mj-lt"/>
              </a:rPr>
              <a:t>3. Na manjim listovima papira/kolaža/hamera ispisati tablice sa slučajno izabranim brojevima (broj po želji)</a:t>
            </a:r>
          </a:p>
          <a:p>
            <a:pPr marL="0" indent="0">
              <a:buNone/>
            </a:pPr>
            <a:r>
              <a:rPr lang="hr-HR" sz="1300" dirty="0">
                <a:latin typeface="+mj-lt"/>
              </a:rPr>
              <a:t>4.Izrezati krugove, kocke od papira, ili komadiće pluta koji će igračima poslužiti kao pokrivaljke</a:t>
            </a:r>
          </a:p>
        </p:txBody>
      </p:sp>
      <p:pic>
        <p:nvPicPr>
          <p:cNvPr id="5" name="Picture 4">
            <a:extLst>
              <a:ext uri="{FF2B5EF4-FFF2-40B4-BE49-F238E27FC236}">
                <a16:creationId xmlns:a16="http://schemas.microsoft.com/office/drawing/2014/main" id="{16F82427-4496-464B-A353-B7916D028886}"/>
              </a:ext>
            </a:extLst>
          </p:cNvPr>
          <p:cNvPicPr>
            <a:picLocks noChangeAspect="1"/>
          </p:cNvPicPr>
          <p:nvPr/>
        </p:nvPicPr>
        <p:blipFill>
          <a:blip r:embed="rId2"/>
          <a:stretch>
            <a:fillRect/>
          </a:stretch>
        </p:blipFill>
        <p:spPr>
          <a:xfrm>
            <a:off x="8551401" y="1992152"/>
            <a:ext cx="3077886" cy="4103848"/>
          </a:xfrm>
          <a:prstGeom prst="rect">
            <a:avLst/>
          </a:prstGeom>
        </p:spPr>
      </p:pic>
    </p:spTree>
    <p:extLst>
      <p:ext uri="{BB962C8B-B14F-4D97-AF65-F5344CB8AC3E}">
        <p14:creationId xmlns:p14="http://schemas.microsoft.com/office/powerpoint/2010/main" val="205016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additive="base">
                                        <p:cTn id="5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 calcmode="lin" valueType="num">
                                      <p:cBhvr additive="base">
                                        <p:cTn id="5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 calcmode="lin" valueType="num">
                                      <p:cBhvr additive="base">
                                        <p:cTn id="6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0C00D-4451-47C6-8002-B3600EEE1DD4}"/>
              </a:ext>
            </a:extLst>
          </p:cNvPr>
          <p:cNvSpPr>
            <a:spLocks noGrp="1"/>
          </p:cNvSpPr>
          <p:nvPr>
            <p:ph type="title"/>
          </p:nvPr>
        </p:nvSpPr>
        <p:spPr/>
        <p:txBody>
          <a:bodyPr/>
          <a:lstStyle/>
          <a:p>
            <a:pPr algn="ctr"/>
            <a:r>
              <a:rPr lang="hr-HR" dirty="0"/>
              <a:t>Možete se zabaviti i ovom zanimljivom aktivnošću:</a:t>
            </a:r>
          </a:p>
        </p:txBody>
      </p:sp>
      <p:sp>
        <p:nvSpPr>
          <p:cNvPr id="3" name="Content Placeholder 2">
            <a:extLst>
              <a:ext uri="{FF2B5EF4-FFF2-40B4-BE49-F238E27FC236}">
                <a16:creationId xmlns:a16="http://schemas.microsoft.com/office/drawing/2014/main" id="{5888D77C-99CF-49E1-A8BB-AC24657B61AB}"/>
              </a:ext>
            </a:extLst>
          </p:cNvPr>
          <p:cNvSpPr>
            <a:spLocks noGrp="1"/>
          </p:cNvSpPr>
          <p:nvPr>
            <p:ph idx="1"/>
          </p:nvPr>
        </p:nvSpPr>
        <p:spPr>
          <a:xfrm>
            <a:off x="4513277" y="2466362"/>
            <a:ext cx="7190994" cy="4060273"/>
          </a:xfrm>
        </p:spPr>
        <p:txBody>
          <a:bodyPr/>
          <a:lstStyle/>
          <a:p>
            <a:pPr marL="0" marR="0" indent="0">
              <a:lnSpc>
                <a:spcPct val="115000"/>
              </a:lnSpc>
              <a:spcBef>
                <a:spcPts val="0"/>
              </a:spcBef>
              <a:spcAft>
                <a:spcPts val="1000"/>
              </a:spcAft>
              <a:buNone/>
            </a:pPr>
            <a:r>
              <a:rPr lang="hr-HR" dirty="0">
                <a:latin typeface="Times New Roman" panose="02020603050405020304" pitchFamily="18" charset="0"/>
                <a:ea typeface="Calibri" panose="020F0502020204030204" pitchFamily="34" charset="0"/>
                <a:cs typeface="Times New Roman" panose="02020603050405020304" pitchFamily="18" charset="0"/>
              </a:rPr>
              <a:t>IGRA  „PROVUCI SLAMKU“</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None/>
            </a:pPr>
            <a:r>
              <a:rPr lang="hr-HR" dirty="0">
                <a:latin typeface="Times New Roman" panose="02020603050405020304" pitchFamily="18" charset="0"/>
                <a:ea typeface="Calibri" panose="020F0502020204030204" pitchFamily="34" charset="0"/>
                <a:cs typeface="Times New Roman" panose="02020603050405020304" pitchFamily="18" charset="0"/>
              </a:rPr>
              <a:t>Materijali koji su potrebni za izradu ove igre: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hr-HR" dirty="0">
                <a:latin typeface="Times New Roman" panose="02020603050405020304" pitchFamily="18" charset="0"/>
                <a:ea typeface="Calibri" panose="020F0502020204030204" pitchFamily="34" charset="0"/>
                <a:cs typeface="Times New Roman" panose="02020603050405020304" pitchFamily="18" charset="0"/>
              </a:rPr>
              <a:t>rolica, slamke u boji, bušač za papir.</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None/>
            </a:pPr>
            <a:r>
              <a:rPr lang="hr-HR" dirty="0">
                <a:latin typeface="Times New Roman" panose="02020603050405020304" pitchFamily="18" charset="0"/>
                <a:ea typeface="Calibri" panose="020F0502020204030204" pitchFamily="34" charset="0"/>
                <a:cs typeface="Times New Roman" panose="02020603050405020304" pitchFamily="18" charset="0"/>
              </a:rPr>
              <a:t>Cilj ove igre je provući što više slamki u različitim smjerovima kroz rupice.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hr-HR" dirty="0">
                <a:latin typeface="+mj-lt"/>
              </a:rPr>
              <a:t>Ova igra razvija kod djece koordinaciju oka i ruke, spretnost, preciznost. Potiče maštovitost i kreativnost u izradi različitih varijanti. Djeca mogu razvijati pojam broja (koliko su slamki upotrijebili), imenovanje boja.</a:t>
            </a:r>
            <a:endParaRPr lang="en-US" dirty="0">
              <a:latin typeface="+mj-lt"/>
            </a:endParaRPr>
          </a:p>
          <a:p>
            <a:pPr marL="0" indent="0">
              <a:buNone/>
            </a:pPr>
            <a:endParaRPr lang="hr-HR" dirty="0"/>
          </a:p>
        </p:txBody>
      </p:sp>
      <p:pic>
        <p:nvPicPr>
          <p:cNvPr id="4" name="Slika 1">
            <a:extLst>
              <a:ext uri="{FF2B5EF4-FFF2-40B4-BE49-F238E27FC236}">
                <a16:creationId xmlns:a16="http://schemas.microsoft.com/office/drawing/2014/main" id="{3EA8CAC9-93BD-40B0-B7CF-EED3A896CFD0}"/>
              </a:ext>
            </a:extLst>
          </p:cNvPr>
          <p:cNvPicPr/>
          <p:nvPr/>
        </p:nvPicPr>
        <p:blipFill>
          <a:blip r:embed="rId2"/>
          <a:srcRect/>
          <a:stretch>
            <a:fillRect/>
          </a:stretch>
        </p:blipFill>
        <p:spPr bwMode="auto">
          <a:xfrm>
            <a:off x="836452" y="2466362"/>
            <a:ext cx="3165096" cy="4060273"/>
          </a:xfrm>
          <a:prstGeom prst="rect">
            <a:avLst/>
          </a:prstGeom>
          <a:noFill/>
          <a:ln w="9525">
            <a:noFill/>
            <a:miter lim="800000"/>
            <a:headEnd/>
            <a:tailEnd/>
          </a:ln>
        </p:spPr>
      </p:pic>
    </p:spTree>
    <p:extLst>
      <p:ext uri="{BB962C8B-B14F-4D97-AF65-F5344CB8AC3E}">
        <p14:creationId xmlns:p14="http://schemas.microsoft.com/office/powerpoint/2010/main" val="58563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6E4F0-D79C-476B-ABC8-EEF8731AD1F8}"/>
              </a:ext>
            </a:extLst>
          </p:cNvPr>
          <p:cNvSpPr>
            <a:spLocks noGrp="1"/>
          </p:cNvSpPr>
          <p:nvPr>
            <p:ph type="title"/>
          </p:nvPr>
        </p:nvSpPr>
        <p:spPr/>
        <p:txBody>
          <a:bodyPr>
            <a:normAutofit/>
          </a:bodyPr>
          <a:lstStyle/>
          <a:p>
            <a:r>
              <a:rPr lang="hr-HR" sz="2000" dirty="0"/>
              <a:t>Nadamo se da ćete u predloženim aktivnostima pronaći one koje su vam zanimljive i kojima biste ispunili svoje vrijeme. </a:t>
            </a:r>
            <a:br>
              <a:rPr lang="hr-HR" sz="2000" dirty="0"/>
            </a:br>
            <a:r>
              <a:rPr lang="hr-HR" sz="2000" dirty="0"/>
              <a:t>Sve što izradite, neka vaši roditelji pošalju vašim tetama!</a:t>
            </a:r>
          </a:p>
        </p:txBody>
      </p:sp>
      <p:sp>
        <p:nvSpPr>
          <p:cNvPr id="3" name="Text Placeholder 2">
            <a:extLst>
              <a:ext uri="{FF2B5EF4-FFF2-40B4-BE49-F238E27FC236}">
                <a16:creationId xmlns:a16="http://schemas.microsoft.com/office/drawing/2014/main" id="{A8C245B9-B92E-44F3-9239-4FA95411D9CB}"/>
              </a:ext>
            </a:extLst>
          </p:cNvPr>
          <p:cNvSpPr>
            <a:spLocks noGrp="1"/>
          </p:cNvSpPr>
          <p:nvPr>
            <p:ph type="body" idx="1"/>
          </p:nvPr>
        </p:nvSpPr>
        <p:spPr>
          <a:xfrm>
            <a:off x="3814584" y="3959605"/>
            <a:ext cx="4566474" cy="1255334"/>
          </a:xfrm>
        </p:spPr>
        <p:txBody>
          <a:bodyPr>
            <a:normAutofit/>
          </a:bodyPr>
          <a:lstStyle/>
          <a:p>
            <a:r>
              <a:rPr lang="hr-HR" sz="1200" dirty="0">
                <a:solidFill>
                  <a:srgbClr val="587A67"/>
                </a:solidFill>
                <a:latin typeface="+mj-lt"/>
              </a:rPr>
              <a:t>Aktivnosti su za vas odabrale i pripremile Marina Rožić, Ivana Ivić, Nevena Lučin, Nera Radić i Danijela Čović</a:t>
            </a:r>
          </a:p>
          <a:p>
            <a:endParaRPr lang="hr-HR" sz="1200" dirty="0">
              <a:solidFill>
                <a:srgbClr val="587A67"/>
              </a:solidFill>
              <a:latin typeface="+mj-lt"/>
            </a:endParaRPr>
          </a:p>
          <a:p>
            <a:r>
              <a:rPr lang="hr-HR" sz="1200" dirty="0">
                <a:solidFill>
                  <a:srgbClr val="587A67"/>
                </a:solidFill>
                <a:latin typeface="+mj-lt"/>
              </a:rPr>
              <a:t>(U sklopu projekta „Dječji vrtić Trogir-Partner obitelji” – projekt financiran iz Europskog socijalnog fonda – ESF)</a:t>
            </a:r>
          </a:p>
        </p:txBody>
      </p:sp>
      <p:pic>
        <p:nvPicPr>
          <p:cNvPr id="4" name="Picture 3">
            <a:extLst>
              <a:ext uri="{FF2B5EF4-FFF2-40B4-BE49-F238E27FC236}">
                <a16:creationId xmlns:a16="http://schemas.microsoft.com/office/drawing/2014/main" id="{7EDB3EE7-CA89-4BC6-9047-5A8AD855F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8303" y="5653253"/>
            <a:ext cx="2815394" cy="947706"/>
          </a:xfrm>
          <a:prstGeom prst="rect">
            <a:avLst/>
          </a:prstGeom>
        </p:spPr>
      </p:pic>
    </p:spTree>
    <p:extLst>
      <p:ext uri="{BB962C8B-B14F-4D97-AF65-F5344CB8AC3E}">
        <p14:creationId xmlns:p14="http://schemas.microsoft.com/office/powerpoint/2010/main" val="68793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8E5A4-00C6-4795-A548-7EF998628CA5}"/>
              </a:ext>
            </a:extLst>
          </p:cNvPr>
          <p:cNvSpPr>
            <a:spLocks noGrp="1"/>
          </p:cNvSpPr>
          <p:nvPr>
            <p:ph type="title"/>
          </p:nvPr>
        </p:nvSpPr>
        <p:spPr/>
        <p:txBody>
          <a:bodyPr/>
          <a:lstStyle/>
          <a:p>
            <a:pPr algn="ctr"/>
            <a:br>
              <a:rPr lang="hr-HR" dirty="0"/>
            </a:br>
            <a:r>
              <a:rPr lang="hr-HR" dirty="0"/>
              <a:t>Draga djeco i roditelji,</a:t>
            </a:r>
          </a:p>
        </p:txBody>
      </p:sp>
      <p:sp>
        <p:nvSpPr>
          <p:cNvPr id="3" name="Content Placeholder 2">
            <a:extLst>
              <a:ext uri="{FF2B5EF4-FFF2-40B4-BE49-F238E27FC236}">
                <a16:creationId xmlns:a16="http://schemas.microsoft.com/office/drawing/2014/main" id="{4FFF3B37-A56B-467F-A1EC-ABE10BBB9DCE}"/>
              </a:ext>
            </a:extLst>
          </p:cNvPr>
          <p:cNvSpPr>
            <a:spLocks noGrp="1"/>
          </p:cNvSpPr>
          <p:nvPr>
            <p:ph idx="1"/>
          </p:nvPr>
        </p:nvSpPr>
        <p:spPr/>
        <p:txBody>
          <a:bodyPr/>
          <a:lstStyle/>
          <a:p>
            <a:pPr marL="0" indent="0" algn="ctr">
              <a:buNone/>
            </a:pPr>
            <a:r>
              <a:rPr lang="hr-HR" dirty="0">
                <a:latin typeface="+mj-lt"/>
              </a:rPr>
              <a:t>Svoje vrijeme sve više provodite vani jer je teško odoljeti suncu, svježem zraku i ugodnoj toplini. </a:t>
            </a:r>
          </a:p>
          <a:p>
            <a:pPr marL="0" indent="0" algn="ctr">
              <a:buNone/>
            </a:pPr>
            <a:endParaRPr lang="hr-HR" dirty="0">
              <a:latin typeface="+mj-lt"/>
            </a:endParaRPr>
          </a:p>
          <a:p>
            <a:pPr marL="0" indent="0" algn="ctr">
              <a:buNone/>
            </a:pPr>
            <a:r>
              <a:rPr lang="hr-HR" dirty="0">
                <a:latin typeface="+mj-lt"/>
              </a:rPr>
              <a:t>Zato smo odlučili ponuditi vam aktivnosti koje možete raditi vani, no kad se umorite, ima ideja i za igre u kući.</a:t>
            </a:r>
          </a:p>
          <a:p>
            <a:pPr marL="0" indent="0" algn="ctr">
              <a:buNone/>
            </a:pPr>
            <a:endParaRPr lang="hr-HR" dirty="0">
              <a:latin typeface="+mj-lt"/>
            </a:endParaRPr>
          </a:p>
          <a:p>
            <a:pPr marL="0" indent="0" algn="ctr">
              <a:buNone/>
            </a:pPr>
            <a:r>
              <a:rPr lang="hr-HR" dirty="0">
                <a:latin typeface="+mj-lt"/>
              </a:rPr>
              <a:t>Nadamo se da će vam se svidjeti što vam nudimo!</a:t>
            </a:r>
          </a:p>
        </p:txBody>
      </p:sp>
    </p:spTree>
    <p:extLst>
      <p:ext uri="{BB962C8B-B14F-4D97-AF65-F5344CB8AC3E}">
        <p14:creationId xmlns:p14="http://schemas.microsoft.com/office/powerpoint/2010/main" val="141689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87785-00A9-4DD2-9D62-5AB3A7DF9DF1}"/>
              </a:ext>
            </a:extLst>
          </p:cNvPr>
          <p:cNvSpPr>
            <a:spLocks noGrp="1"/>
          </p:cNvSpPr>
          <p:nvPr>
            <p:ph type="title"/>
          </p:nvPr>
        </p:nvSpPr>
        <p:spPr>
          <a:xfrm>
            <a:off x="2933700" y="568345"/>
            <a:ext cx="8770571" cy="1117842"/>
          </a:xfrm>
        </p:spPr>
        <p:txBody>
          <a:bodyPr>
            <a:normAutofit/>
          </a:bodyPr>
          <a:lstStyle/>
          <a:p>
            <a:pPr algn="ctr"/>
            <a:r>
              <a:rPr lang="hr-HR" sz="3200" dirty="0"/>
              <a:t>Prije nego se uputite van, zamolite nekog starijeg da vam pročita slijedeću priču.</a:t>
            </a:r>
          </a:p>
        </p:txBody>
      </p:sp>
      <p:sp>
        <p:nvSpPr>
          <p:cNvPr id="3" name="Content Placeholder 2">
            <a:extLst>
              <a:ext uri="{FF2B5EF4-FFF2-40B4-BE49-F238E27FC236}">
                <a16:creationId xmlns:a16="http://schemas.microsoft.com/office/drawing/2014/main" id="{2D7B2609-DBA5-4595-9D18-631AC547D6DA}"/>
              </a:ext>
            </a:extLst>
          </p:cNvPr>
          <p:cNvSpPr>
            <a:spLocks noGrp="1"/>
          </p:cNvSpPr>
          <p:nvPr>
            <p:ph idx="1"/>
          </p:nvPr>
        </p:nvSpPr>
        <p:spPr>
          <a:xfrm>
            <a:off x="536896" y="2785145"/>
            <a:ext cx="11167375" cy="3909269"/>
          </a:xfrm>
        </p:spPr>
        <p:txBody>
          <a:bodyPr>
            <a:noAutofit/>
          </a:bodyPr>
          <a:lstStyle/>
          <a:p>
            <a:pPr marL="0" indent="0" algn="ctr">
              <a:buNone/>
            </a:pPr>
            <a:r>
              <a:rPr lang="hr-HR" dirty="0">
                <a:latin typeface="+mj-lt"/>
              </a:rPr>
              <a:t>LOPTA JE SRETNA</a:t>
            </a:r>
          </a:p>
          <a:p>
            <a:pPr marL="0" indent="0" algn="ctr">
              <a:buNone/>
            </a:pPr>
            <a:r>
              <a:rPr lang="hr-HR" sz="1600" dirty="0">
                <a:latin typeface="+mj-lt"/>
              </a:rPr>
              <a:t>(Miroslav Pelikan)</a:t>
            </a:r>
          </a:p>
          <a:p>
            <a:pPr marL="0" indent="0">
              <a:buNone/>
            </a:pPr>
            <a:r>
              <a:rPr lang="hr-HR" sz="1600" dirty="0">
                <a:latin typeface="+mj-lt"/>
              </a:rPr>
              <a:t>	</a:t>
            </a:r>
            <a:r>
              <a:rPr lang="hr-HR" sz="1800" dirty="0">
                <a:latin typeface="+mj-lt"/>
              </a:rPr>
              <a:t>U svijetu živi mnogo lopta. Raznih, prekrasnih. Nekom donose radost, ponekom i tugu. I ja sam znao jednu lijepu kožnu loptu. Bila je bijela sa žutim kockicama.  Ne znam koliko poznajete lopte, ali ovu sigurno ne znate…jer ležala je dugo, dugo u mraku, okružena običnim, gumenim i plastičnim loptama. Nitko je nije vidio, ali ni ona nije ni za koga marila.</a:t>
            </a:r>
          </a:p>
          <a:p>
            <a:pPr marL="0" indent="0">
              <a:buNone/>
            </a:pPr>
            <a:r>
              <a:rPr lang="hr-HR" sz="1800" dirty="0">
                <a:latin typeface="+mj-lt"/>
              </a:rPr>
              <a:t>	Jednog dana lopti dosadi. Razljuti se i odskakuće u malenu sportsku trgovinu. Sama je izabrala policu okrenutu prema suncu i tu je ostala. Vrijeme je prolazilo i premda su je mnogi gledali, nitko je nije kupio jer joj je trgovac odredio visoku cijenu! </a:t>
            </a:r>
            <a:r>
              <a:rPr lang="hr-HR" sz="1800" dirty="0">
                <a:latin typeface="+mj-lt"/>
                <a:ea typeface="Calibri" panose="020F0502020204030204" pitchFamily="34" charset="0"/>
              </a:rPr>
              <a:t>Ali jednog dana u trgovinu uđu dječaci. Lopta zatreperi! Dječaci su je gledali, okretali je u rukama i raspravljali s trgovcem.</a:t>
            </a:r>
          </a:p>
          <a:p>
            <a:pPr marL="0" indent="0">
              <a:buNone/>
            </a:pPr>
            <a:r>
              <a:rPr lang="hr-HR" sz="1800" dirty="0">
                <a:latin typeface="+mj-lt"/>
              </a:rPr>
              <a:t>	</a:t>
            </a:r>
          </a:p>
        </p:txBody>
      </p:sp>
      <p:pic>
        <p:nvPicPr>
          <p:cNvPr id="6" name="Picture 5">
            <a:extLst>
              <a:ext uri="{FF2B5EF4-FFF2-40B4-BE49-F238E27FC236}">
                <a16:creationId xmlns:a16="http://schemas.microsoft.com/office/drawing/2014/main" id="{EEEB49A9-8021-4721-888F-AE6E86494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828" y="1326484"/>
            <a:ext cx="732027" cy="719406"/>
          </a:xfrm>
          <a:prstGeom prst="rect">
            <a:avLst/>
          </a:prstGeom>
        </p:spPr>
      </p:pic>
    </p:spTree>
    <p:extLst>
      <p:ext uri="{BB962C8B-B14F-4D97-AF65-F5344CB8AC3E}">
        <p14:creationId xmlns:p14="http://schemas.microsoft.com/office/powerpoint/2010/main" val="9501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1F03B3-BBDD-43A4-A6EA-6678E3CC2249}"/>
              </a:ext>
            </a:extLst>
          </p:cNvPr>
          <p:cNvSpPr>
            <a:spLocks noGrp="1"/>
          </p:cNvSpPr>
          <p:nvPr>
            <p:ph idx="1"/>
          </p:nvPr>
        </p:nvSpPr>
        <p:spPr>
          <a:xfrm>
            <a:off x="487730" y="441414"/>
            <a:ext cx="9092498" cy="5992942"/>
          </a:xfrm>
        </p:spPr>
        <p:txBody>
          <a:bodyPr>
            <a:noAutofit/>
          </a:bodyPr>
          <a:lstStyle/>
          <a:p>
            <a:pPr marL="0" indent="0">
              <a:buNone/>
            </a:pPr>
            <a:r>
              <a:rPr lang="hr-HR" sz="1600" dirty="0">
                <a:latin typeface="Times New Roman" panose="02020603050405020304" pitchFamily="18" charset="0"/>
                <a:ea typeface="Calibri" panose="020F0502020204030204" pitchFamily="34" charset="0"/>
              </a:rPr>
              <a:t>	</a:t>
            </a:r>
            <a:r>
              <a:rPr lang="hr-HR" sz="1500" dirty="0">
                <a:solidFill>
                  <a:srgbClr val="455F51">
                    <a:lumMod val="75000"/>
                    <a:lumOff val="25000"/>
                  </a:srgbClr>
                </a:solidFill>
                <a:latin typeface="Century Schoolbook" panose="02040604050505020304"/>
                <a:ea typeface="Calibri" panose="020F0502020204030204" pitchFamily="34" charset="0"/>
              </a:rPr>
              <a:t> </a:t>
            </a:r>
            <a:r>
              <a:rPr lang="hr-HR" sz="1800" dirty="0">
                <a:solidFill>
                  <a:srgbClr val="455F51">
                    <a:lumMod val="75000"/>
                    <a:lumOff val="25000"/>
                  </a:srgbClr>
                </a:solidFill>
                <a:latin typeface="+mj-lt"/>
                <a:ea typeface="Calibri" panose="020F0502020204030204" pitchFamily="34" charset="0"/>
              </a:rPr>
              <a:t>Od tog sporog i pomalo dosadnog okretanja – lopta zadrijema. Odjednom osjeti da nekamo odlazi. Probudi se i gle, dječakove je ruke nose sve dalje i dalje. O, kako je bila sretna i uzbuđena! Kamo će je odnijeti? Putovanje nije dugo trajalo. Našla se u velikom dvorištu okružena mnoštvom kućica. Sve su kuće bile ukrašene radoznalim prozorima. Sve cvijeće i svi prozori gledali su u tu divnu loptu. To joj je godilo.</a:t>
            </a:r>
            <a:endParaRPr lang="hr-HR" sz="1800" dirty="0">
              <a:latin typeface="+mj-lt"/>
              <a:ea typeface="Calibri" panose="020F0502020204030204" pitchFamily="34" charset="0"/>
            </a:endParaRPr>
          </a:p>
          <a:p>
            <a:pPr marL="0" indent="0">
              <a:buNone/>
            </a:pPr>
            <a:r>
              <a:rPr lang="hr-HR" sz="1800" dirty="0">
                <a:latin typeface="+mj-lt"/>
                <a:ea typeface="Calibri" panose="020F0502020204030204" pitchFamily="34" charset="0"/>
              </a:rPr>
              <a:t>	Dječaci su namještali golove na suprotnim stranama dvorišta. Jedna je ruka iznenada zgrabi i baci u prašinu. Gotovo se ugušila. Sad je počelo udaranje. Letjela je na sve strane. Nekoliko je puta prozujala pokraj začuđenih i uplašenih prozora. Padala je i ponovno letjela uvis. Odbijala se od zidova i napokon se našla -  u mreži. Gol!!! – vikala su djeca. Začula je veliku buku, ciku i vrisku pa se i sama razveselila. Još se nekoliko puta našla u mreži, a onda su je dječaci očistili od prašine i blata i odnijeli na tavan.</a:t>
            </a:r>
          </a:p>
          <a:p>
            <a:pPr marL="0" marR="0" indent="0">
              <a:lnSpc>
                <a:spcPct val="115000"/>
              </a:lnSpc>
              <a:spcBef>
                <a:spcPts val="0"/>
              </a:spcBef>
              <a:spcAft>
                <a:spcPts val="1000"/>
              </a:spcAft>
              <a:buNone/>
            </a:pPr>
            <a:r>
              <a:rPr lang="hr-HR" sz="1800" dirty="0">
                <a:latin typeface="+mj-lt"/>
              </a:rPr>
              <a:t>	</a:t>
            </a:r>
            <a:r>
              <a:rPr lang="hr-HR" sz="1800" dirty="0">
                <a:latin typeface="+mj-lt"/>
                <a:ea typeface="Calibri" panose="020F0502020204030204" pitchFamily="34" charset="0"/>
                <a:cs typeface="Times New Roman" panose="02020603050405020304" pitchFamily="18" charset="0"/>
              </a:rPr>
              <a:t>Tu su joj uredili mjesto za odmor s divnim pogledom na cijelo dvorište. Umorna od tolike igre i uzbuđenja ubrzo je – zaspala. Dani opet prolaze, ali sada je naša lopta sretna. </a:t>
            </a:r>
          </a:p>
          <a:p>
            <a:pPr marL="0" marR="0" indent="0">
              <a:lnSpc>
                <a:spcPct val="115000"/>
              </a:lnSpc>
              <a:spcBef>
                <a:spcPts val="0"/>
              </a:spcBef>
              <a:spcAft>
                <a:spcPts val="1000"/>
              </a:spcAft>
              <a:buNone/>
            </a:pPr>
            <a:r>
              <a:rPr lang="hr-HR" sz="1800" dirty="0">
                <a:latin typeface="+mj-lt"/>
                <a:ea typeface="Calibri" panose="020F0502020204030204" pitchFamily="34" charset="0"/>
                <a:cs typeface="Times New Roman" panose="02020603050405020304" pitchFamily="18" charset="0"/>
              </a:rPr>
              <a:t>Svi je u dvorištu vole. A što je najvažnije – postala je pravi stručnjak za izbjegavanje sudara s prozorima.</a:t>
            </a:r>
            <a:endParaRPr lang="en-US" sz="1800" dirty="0">
              <a:latin typeface="+mj-lt"/>
              <a:ea typeface="Calibri" panose="020F0502020204030204" pitchFamily="34" charset="0"/>
              <a:cs typeface="Times New Roman" panose="02020603050405020304" pitchFamily="18" charset="0"/>
            </a:endParaRPr>
          </a:p>
          <a:p>
            <a:pPr marL="0" indent="0">
              <a:buNone/>
            </a:pPr>
            <a:endParaRPr lang="hr-HR" sz="1500" dirty="0">
              <a:latin typeface="+mj-lt"/>
            </a:endParaRPr>
          </a:p>
        </p:txBody>
      </p:sp>
      <p:pic>
        <p:nvPicPr>
          <p:cNvPr id="4" name="Picture 3">
            <a:extLst>
              <a:ext uri="{FF2B5EF4-FFF2-40B4-BE49-F238E27FC236}">
                <a16:creationId xmlns:a16="http://schemas.microsoft.com/office/drawing/2014/main" id="{7B2CEACA-9405-4226-AD01-5B21C62F5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7270" y="3615655"/>
            <a:ext cx="2114026" cy="2818701"/>
          </a:xfrm>
          <a:prstGeom prst="rect">
            <a:avLst/>
          </a:prstGeom>
        </p:spPr>
      </p:pic>
    </p:spTree>
    <p:extLst>
      <p:ext uri="{BB962C8B-B14F-4D97-AF65-F5344CB8AC3E}">
        <p14:creationId xmlns:p14="http://schemas.microsoft.com/office/powerpoint/2010/main" val="8490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59E1-05D2-4090-A53D-C37B040ECDD8}"/>
              </a:ext>
            </a:extLst>
          </p:cNvPr>
          <p:cNvSpPr>
            <a:spLocks noGrp="1"/>
          </p:cNvSpPr>
          <p:nvPr>
            <p:ph type="title"/>
          </p:nvPr>
        </p:nvSpPr>
        <p:spPr/>
        <p:txBody>
          <a:bodyPr/>
          <a:lstStyle/>
          <a:p>
            <a:pPr algn="ctr"/>
            <a:r>
              <a:rPr lang="hr-HR" dirty="0"/>
              <a:t>Priča vas je sigurno potaknula na igru loptom.</a:t>
            </a:r>
          </a:p>
        </p:txBody>
      </p:sp>
      <p:sp>
        <p:nvSpPr>
          <p:cNvPr id="3" name="Content Placeholder 2">
            <a:extLst>
              <a:ext uri="{FF2B5EF4-FFF2-40B4-BE49-F238E27FC236}">
                <a16:creationId xmlns:a16="http://schemas.microsoft.com/office/drawing/2014/main" id="{B46DD96E-0874-4F59-991D-B6DE092D1824}"/>
              </a:ext>
            </a:extLst>
          </p:cNvPr>
          <p:cNvSpPr>
            <a:spLocks noGrp="1"/>
          </p:cNvSpPr>
          <p:nvPr>
            <p:ph idx="1"/>
          </p:nvPr>
        </p:nvSpPr>
        <p:spPr>
          <a:xfrm>
            <a:off x="2933700" y="2438399"/>
            <a:ext cx="8770571" cy="4155347"/>
          </a:xfrm>
        </p:spPr>
        <p:txBody>
          <a:bodyPr>
            <a:normAutofit/>
          </a:bodyPr>
          <a:lstStyle/>
          <a:p>
            <a:pPr marL="0" indent="0" algn="ctr">
              <a:buNone/>
            </a:pPr>
            <a:r>
              <a:rPr lang="hr-HR" dirty="0">
                <a:latin typeface="+mj-lt"/>
              </a:rPr>
              <a:t>Vježbanje je jako bitno za razvoj naše grube motorike, ravnoteže, koordinacije i za opće dobro zdravlje. Zato smo za vas izdvojili ovaj video u kojem možete pogledati kako se sve možemo igrati loptom s našim bratom, sestrom ili mamom i tatom:</a:t>
            </a:r>
          </a:p>
          <a:p>
            <a:pPr marL="0" indent="0" algn="ctr">
              <a:buNone/>
            </a:pPr>
            <a:endParaRPr lang="hr-HR" dirty="0">
              <a:latin typeface="+mj-lt"/>
            </a:endParaRPr>
          </a:p>
          <a:p>
            <a:pPr marL="0" indent="0" algn="ctr">
              <a:buNone/>
            </a:pPr>
            <a:endParaRPr lang="hr-HR" dirty="0">
              <a:latin typeface="+mj-lt"/>
            </a:endParaRPr>
          </a:p>
          <a:p>
            <a:pPr marL="0" indent="0" algn="ctr">
              <a:buNone/>
            </a:pPr>
            <a:endParaRPr lang="hr-HR" dirty="0">
              <a:latin typeface="+mj-lt"/>
            </a:endParaRPr>
          </a:p>
          <a:p>
            <a:pPr marL="0" indent="0" algn="ctr">
              <a:buNone/>
            </a:pPr>
            <a:endParaRPr lang="hr-HR" dirty="0">
              <a:latin typeface="+mj-lt"/>
            </a:endParaRPr>
          </a:p>
          <a:p>
            <a:pPr marL="0" indent="0" algn="ctr">
              <a:buNone/>
            </a:pPr>
            <a:r>
              <a:rPr lang="en-US" dirty="0">
                <a:latin typeface="+mj-lt"/>
                <a:hlinkClick r:id="rId2"/>
              </a:rPr>
              <a:t>https://www.youtube.com/watch?v=ZeALDlAw3Ag&amp;t=439s</a:t>
            </a:r>
            <a:r>
              <a:rPr lang="hr-HR" dirty="0">
                <a:latin typeface="+mj-lt"/>
              </a:rPr>
              <a:t> </a:t>
            </a:r>
          </a:p>
          <a:p>
            <a:pPr marL="0" indent="0" algn="ctr">
              <a:buNone/>
            </a:pPr>
            <a:r>
              <a:rPr lang="hr-HR" sz="900" dirty="0">
                <a:latin typeface="+mj-lt"/>
              </a:rPr>
              <a:t>Izvor: YouTube</a:t>
            </a:r>
          </a:p>
        </p:txBody>
      </p:sp>
      <p:pic>
        <p:nvPicPr>
          <p:cNvPr id="5" name="Picture 4">
            <a:extLst>
              <a:ext uri="{FF2B5EF4-FFF2-40B4-BE49-F238E27FC236}">
                <a16:creationId xmlns:a16="http://schemas.microsoft.com/office/drawing/2014/main" id="{63B77911-FEA5-431A-B427-AFEE92F0D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293" y="3951214"/>
            <a:ext cx="4117384" cy="1588588"/>
          </a:xfrm>
          <a:prstGeom prst="rect">
            <a:avLst/>
          </a:prstGeom>
        </p:spPr>
      </p:pic>
    </p:spTree>
    <p:extLst>
      <p:ext uri="{BB962C8B-B14F-4D97-AF65-F5344CB8AC3E}">
        <p14:creationId xmlns:p14="http://schemas.microsoft.com/office/powerpoint/2010/main" val="253687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3A7D4-6EDD-40F5-94A7-BB92FDE30BBB}"/>
              </a:ext>
            </a:extLst>
          </p:cNvPr>
          <p:cNvSpPr>
            <a:spLocks noGrp="1"/>
          </p:cNvSpPr>
          <p:nvPr>
            <p:ph type="title"/>
          </p:nvPr>
        </p:nvSpPr>
        <p:spPr/>
        <p:txBody>
          <a:bodyPr>
            <a:normAutofit/>
          </a:bodyPr>
          <a:lstStyle/>
          <a:p>
            <a:pPr algn="ctr"/>
            <a:r>
              <a:rPr lang="hr-HR" sz="3200" dirty="0"/>
              <a:t>Vani ćete sigurno naći zanimljive kamenčiće, grančice, listiće, cvijeće, školjke i još puno zanimljivih predmeta. </a:t>
            </a:r>
          </a:p>
        </p:txBody>
      </p:sp>
      <p:sp>
        <p:nvSpPr>
          <p:cNvPr id="3" name="Content Placeholder 2">
            <a:extLst>
              <a:ext uri="{FF2B5EF4-FFF2-40B4-BE49-F238E27FC236}">
                <a16:creationId xmlns:a16="http://schemas.microsoft.com/office/drawing/2014/main" id="{439B128B-D30F-4971-AE78-01A2ADF4C493}"/>
              </a:ext>
            </a:extLst>
          </p:cNvPr>
          <p:cNvSpPr>
            <a:spLocks noGrp="1"/>
          </p:cNvSpPr>
          <p:nvPr>
            <p:ph idx="1"/>
          </p:nvPr>
        </p:nvSpPr>
        <p:spPr>
          <a:xfrm>
            <a:off x="2933700" y="2416028"/>
            <a:ext cx="8770571" cy="3153757"/>
          </a:xfrm>
        </p:spPr>
        <p:txBody>
          <a:bodyPr>
            <a:normAutofit/>
          </a:bodyPr>
          <a:lstStyle/>
          <a:p>
            <a:pPr marL="0" indent="0" algn="ctr">
              <a:buNone/>
            </a:pPr>
            <a:r>
              <a:rPr lang="hr-HR" sz="3200" dirty="0">
                <a:latin typeface="+mj-lt"/>
              </a:rPr>
              <a:t>Dok skupljate predmete, skupite malo i sitnog kamenja, pijeska, raznih borovih iglica (ovo što ste skupili, iskoristit ćete u slijedeće dvije aktivnosti).</a:t>
            </a:r>
          </a:p>
        </p:txBody>
      </p:sp>
    </p:spTree>
    <p:extLst>
      <p:ext uri="{BB962C8B-B14F-4D97-AF65-F5344CB8AC3E}">
        <p14:creationId xmlns:p14="http://schemas.microsoft.com/office/powerpoint/2010/main" val="164754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D83AB-BC11-4F28-B711-A098621C0D5E}"/>
              </a:ext>
            </a:extLst>
          </p:cNvPr>
          <p:cNvSpPr>
            <a:spLocks noGrp="1"/>
          </p:cNvSpPr>
          <p:nvPr>
            <p:ph type="title"/>
          </p:nvPr>
        </p:nvSpPr>
        <p:spPr>
          <a:xfrm>
            <a:off x="2933697" y="508205"/>
            <a:ext cx="8770573" cy="1563624"/>
          </a:xfrm>
        </p:spPr>
        <p:txBody>
          <a:bodyPr>
            <a:noAutofit/>
          </a:bodyPr>
          <a:lstStyle/>
          <a:p>
            <a:pPr algn="ctr"/>
            <a:br>
              <a:rPr lang="hr-HR" sz="2800" b="1" dirty="0"/>
            </a:br>
            <a:r>
              <a:rPr lang="sv-SE" sz="2800" b="1" dirty="0"/>
              <a:t>KREATIVAN KUTAK</a:t>
            </a:r>
            <a:r>
              <a:rPr lang="hr-HR" sz="2800" b="1" dirty="0"/>
              <a:t>:</a:t>
            </a:r>
            <a:br>
              <a:rPr lang="hr-HR" sz="2800" b="1" dirty="0"/>
            </a:br>
            <a:r>
              <a:rPr lang="sv-SE" sz="2800" b="1" dirty="0"/>
              <a:t>IGRA SA PRIRODNIM MATERIJALIMA</a:t>
            </a:r>
            <a:br>
              <a:rPr lang="sv-SE" sz="2800" b="1" dirty="0"/>
            </a:br>
            <a:br>
              <a:rPr lang="hr-HR" sz="1800" b="1" dirty="0"/>
            </a:br>
            <a:endParaRPr lang="hr-HR" sz="1600" dirty="0"/>
          </a:p>
        </p:txBody>
      </p:sp>
      <p:sp>
        <p:nvSpPr>
          <p:cNvPr id="4" name="Content Placeholder 3">
            <a:extLst>
              <a:ext uri="{FF2B5EF4-FFF2-40B4-BE49-F238E27FC236}">
                <a16:creationId xmlns:a16="http://schemas.microsoft.com/office/drawing/2014/main" id="{28DD67B9-A857-4534-AD28-8F8A7DF4802E}"/>
              </a:ext>
            </a:extLst>
          </p:cNvPr>
          <p:cNvSpPr>
            <a:spLocks noGrp="1"/>
          </p:cNvSpPr>
          <p:nvPr>
            <p:ph sz="half" idx="2"/>
          </p:nvPr>
        </p:nvSpPr>
        <p:spPr>
          <a:xfrm>
            <a:off x="3449258" y="2440561"/>
            <a:ext cx="7739450" cy="4069296"/>
          </a:xfrm>
        </p:spPr>
        <p:txBody>
          <a:bodyPr>
            <a:noAutofit/>
          </a:bodyPr>
          <a:lstStyle/>
          <a:p>
            <a:pPr marL="0" indent="0" algn="ctr">
              <a:lnSpc>
                <a:spcPct val="110000"/>
              </a:lnSpc>
              <a:buNone/>
            </a:pPr>
            <a:r>
              <a:rPr lang="hr-HR" sz="1900" dirty="0">
                <a:latin typeface="+mj-lt"/>
              </a:rPr>
              <a:t>U ovoj aktivnosti poželjno je što više prirodnih materijala ponuditi djetetu i tako ga potaknuti za nešto kreativno gdje možete skupa uključiti maštu i izraditi prava mala remek djela.</a:t>
            </a:r>
            <a:br>
              <a:rPr lang="hr-HR" sz="1900" dirty="0">
                <a:latin typeface="+mj-lt"/>
              </a:rPr>
            </a:br>
            <a:r>
              <a:rPr lang="pl-PL" sz="1900" dirty="0">
                <a:latin typeface="+mj-lt"/>
              </a:rPr>
              <a:t>Sve što vam je potrebno za početak je sakupiti u šetnji što više </a:t>
            </a:r>
            <a:r>
              <a:rPr lang="hr-HR" sz="1900" dirty="0">
                <a:latin typeface="+mj-lt"/>
              </a:rPr>
              <a:t>prirodnina (kamenčića, školjki, kamenih oblutaka, drvca različitih veličina, komada odbačenih stakalaca...). </a:t>
            </a:r>
          </a:p>
          <a:p>
            <a:pPr marL="0" indent="0" algn="ctr">
              <a:lnSpc>
                <a:spcPct val="110000"/>
              </a:lnSpc>
              <a:buNone/>
            </a:pPr>
            <a:r>
              <a:rPr lang="hr-HR" sz="1900" dirty="0">
                <a:latin typeface="+mj-lt"/>
              </a:rPr>
              <a:t>Isto tako možete ponuditi kartonske role, komade kartona, ljepilo, škare i sve ostalo što smatrate potrebnim i poticajnim za Vaše dijete. Sve to skupa možete postaviti i razvrstati u različite košare što djetetu može poslužiti i za brojanje, pridruživanje i slično.</a:t>
            </a:r>
            <a:br>
              <a:rPr lang="hr-HR" sz="1900" dirty="0">
                <a:latin typeface="+mj-lt"/>
              </a:rPr>
            </a:br>
            <a:endParaRPr lang="hr-HR" sz="1900" dirty="0">
              <a:latin typeface="+mj-lt"/>
            </a:endParaRPr>
          </a:p>
        </p:txBody>
      </p:sp>
    </p:spTree>
    <p:extLst>
      <p:ext uri="{BB962C8B-B14F-4D97-AF65-F5344CB8AC3E}">
        <p14:creationId xmlns:p14="http://schemas.microsoft.com/office/powerpoint/2010/main" val="265142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7064-F0C6-4267-8FBF-4E0FB0B20A81}"/>
              </a:ext>
            </a:extLst>
          </p:cNvPr>
          <p:cNvSpPr>
            <a:spLocks noGrp="1"/>
          </p:cNvSpPr>
          <p:nvPr>
            <p:ph type="title"/>
          </p:nvPr>
        </p:nvSpPr>
        <p:spPr>
          <a:xfrm>
            <a:off x="2933700" y="1249959"/>
            <a:ext cx="8770571" cy="879101"/>
          </a:xfrm>
        </p:spPr>
        <p:txBody>
          <a:bodyPr>
            <a:normAutofit fontScale="90000"/>
          </a:bodyPr>
          <a:lstStyle/>
          <a:p>
            <a:pPr lvl="0" algn="ctr">
              <a:lnSpc>
                <a:spcPct val="111000"/>
              </a:lnSpc>
              <a:spcBef>
                <a:spcPts val="930"/>
              </a:spcBef>
            </a:pPr>
            <a:r>
              <a:rPr lang="pl-PL" sz="4000" b="1" dirty="0">
                <a:solidFill>
                  <a:srgbClr val="455F51">
                    <a:lumMod val="75000"/>
                    <a:lumOff val="25000"/>
                  </a:srgbClr>
                </a:solidFill>
                <a:ea typeface="+mn-ea"/>
                <a:cs typeface="+mn-cs"/>
              </a:rPr>
              <a:t>Mi smo to ovako napravili:</a:t>
            </a:r>
            <a:br>
              <a:rPr lang="hr-HR" sz="4000" dirty="0">
                <a:solidFill>
                  <a:srgbClr val="455F51">
                    <a:lumMod val="75000"/>
                    <a:lumOff val="25000"/>
                  </a:srgbClr>
                </a:solidFill>
                <a:ea typeface="+mn-ea"/>
                <a:cs typeface="+mn-cs"/>
              </a:rPr>
            </a:br>
            <a:endParaRPr lang="hr-HR" sz="4000" dirty="0"/>
          </a:p>
        </p:txBody>
      </p:sp>
      <p:pic>
        <p:nvPicPr>
          <p:cNvPr id="3" name="Picture 2">
            <a:extLst>
              <a:ext uri="{FF2B5EF4-FFF2-40B4-BE49-F238E27FC236}">
                <a16:creationId xmlns:a16="http://schemas.microsoft.com/office/drawing/2014/main" id="{039AC5F6-A08B-4386-8753-AA41F41F24FA}"/>
              </a:ext>
            </a:extLst>
          </p:cNvPr>
          <p:cNvPicPr>
            <a:picLocks noChangeAspect="1"/>
          </p:cNvPicPr>
          <p:nvPr/>
        </p:nvPicPr>
        <p:blipFill>
          <a:blip r:embed="rId2"/>
          <a:stretch>
            <a:fillRect/>
          </a:stretch>
        </p:blipFill>
        <p:spPr>
          <a:xfrm rot="5400000">
            <a:off x="3451633" y="2102424"/>
            <a:ext cx="3107598" cy="4143464"/>
          </a:xfrm>
          <a:prstGeom prst="rect">
            <a:avLst/>
          </a:prstGeom>
        </p:spPr>
      </p:pic>
      <p:pic>
        <p:nvPicPr>
          <p:cNvPr id="4" name="Picture 3">
            <a:extLst>
              <a:ext uri="{FF2B5EF4-FFF2-40B4-BE49-F238E27FC236}">
                <a16:creationId xmlns:a16="http://schemas.microsoft.com/office/drawing/2014/main" id="{81D46822-9821-4EA3-92C3-1EA341DD07E1}"/>
              </a:ext>
            </a:extLst>
          </p:cNvPr>
          <p:cNvPicPr>
            <a:picLocks noChangeAspect="1"/>
          </p:cNvPicPr>
          <p:nvPr/>
        </p:nvPicPr>
        <p:blipFill>
          <a:blip r:embed="rId3"/>
          <a:stretch>
            <a:fillRect/>
          </a:stretch>
        </p:blipFill>
        <p:spPr>
          <a:xfrm>
            <a:off x="7318985" y="2620357"/>
            <a:ext cx="4143465" cy="3107599"/>
          </a:xfrm>
          <a:prstGeom prst="rect">
            <a:avLst/>
          </a:prstGeom>
        </p:spPr>
      </p:pic>
      <p:sp>
        <p:nvSpPr>
          <p:cNvPr id="5" name="TextBox 4">
            <a:extLst>
              <a:ext uri="{FF2B5EF4-FFF2-40B4-BE49-F238E27FC236}">
                <a16:creationId xmlns:a16="http://schemas.microsoft.com/office/drawing/2014/main" id="{A76CEA94-F7A4-4DF0-BA9D-209B879A26BA}"/>
              </a:ext>
            </a:extLst>
          </p:cNvPr>
          <p:cNvSpPr txBox="1"/>
          <p:nvPr/>
        </p:nvSpPr>
        <p:spPr>
          <a:xfrm>
            <a:off x="4676453" y="6034586"/>
            <a:ext cx="5285063" cy="369332"/>
          </a:xfrm>
          <a:prstGeom prst="rect">
            <a:avLst/>
          </a:prstGeom>
          <a:noFill/>
        </p:spPr>
        <p:txBody>
          <a:bodyPr wrap="square" rtlCol="0">
            <a:spAutoFit/>
          </a:bodyPr>
          <a:lstStyle/>
          <a:p>
            <a:r>
              <a:rPr lang="hr-HR" dirty="0">
                <a:solidFill>
                  <a:schemeClr val="accent1">
                    <a:lumMod val="50000"/>
                  </a:schemeClr>
                </a:solidFill>
                <a:latin typeface="TimesNewRomanPSMT"/>
              </a:rPr>
              <a:t>Ako Vam se sviđa naša ideja, možete i vi isto pokušati.</a:t>
            </a:r>
            <a:endParaRPr lang="hr-HR" dirty="0">
              <a:solidFill>
                <a:schemeClr val="accent1">
                  <a:lumMod val="50000"/>
                </a:schemeClr>
              </a:solidFill>
            </a:endParaRPr>
          </a:p>
        </p:txBody>
      </p:sp>
    </p:spTree>
    <p:extLst>
      <p:ext uri="{BB962C8B-B14F-4D97-AF65-F5344CB8AC3E}">
        <p14:creationId xmlns:p14="http://schemas.microsoft.com/office/powerpoint/2010/main" val="106478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72273-1CDB-4AB2-9662-0FE40E32C4CE}"/>
              </a:ext>
            </a:extLst>
          </p:cNvPr>
          <p:cNvSpPr>
            <a:spLocks noGrp="1"/>
          </p:cNvSpPr>
          <p:nvPr>
            <p:ph type="title"/>
          </p:nvPr>
        </p:nvSpPr>
        <p:spPr/>
        <p:txBody>
          <a:bodyPr>
            <a:normAutofit fontScale="90000"/>
          </a:bodyPr>
          <a:lstStyle/>
          <a:p>
            <a:pPr marL="0" marR="0" algn="ctr">
              <a:lnSpc>
                <a:spcPct val="107000"/>
              </a:lnSpc>
              <a:spcBef>
                <a:spcPts val="0"/>
              </a:spcBef>
              <a:spcAft>
                <a:spcPts val="800"/>
              </a:spcAft>
            </a:pPr>
            <a:br>
              <a:rPr lang="hr-HR" dirty="0">
                <a:latin typeface="Times New Roman" panose="02020603050405020304" pitchFamily="18" charset="0"/>
                <a:ea typeface="Times New Roman" panose="02020603050405020304" pitchFamily="18" charset="0"/>
              </a:rPr>
            </a:br>
            <a:r>
              <a:rPr lang="hr-HR" dirty="0">
                <a:latin typeface="Times New Roman" panose="02020603050405020304" pitchFamily="18" charset="0"/>
                <a:ea typeface="Times New Roman" panose="02020603050405020304" pitchFamily="18" charset="0"/>
              </a:rPr>
              <a:t>SLUŠNI MEMORY</a:t>
            </a:r>
            <a:br>
              <a:rPr lang="en-US" sz="3200" dirty="0">
                <a:latin typeface="Calibri" panose="020F0502020204030204" pitchFamily="34" charset="0"/>
                <a:ea typeface="Calibri" panose="020F0502020204030204" pitchFamily="34" charset="0"/>
              </a:rPr>
            </a:br>
            <a:endParaRPr lang="hr-HR" dirty="0"/>
          </a:p>
        </p:txBody>
      </p:sp>
      <p:sp>
        <p:nvSpPr>
          <p:cNvPr id="3" name="Content Placeholder 2">
            <a:extLst>
              <a:ext uri="{FF2B5EF4-FFF2-40B4-BE49-F238E27FC236}">
                <a16:creationId xmlns:a16="http://schemas.microsoft.com/office/drawing/2014/main" id="{CF1FFDDF-7949-4C52-A9B8-F2E95A481F66}"/>
              </a:ext>
            </a:extLst>
          </p:cNvPr>
          <p:cNvSpPr>
            <a:spLocks noGrp="1"/>
          </p:cNvSpPr>
          <p:nvPr>
            <p:ph idx="1"/>
          </p:nvPr>
        </p:nvSpPr>
        <p:spPr>
          <a:xfrm>
            <a:off x="897622" y="2416029"/>
            <a:ext cx="10806649" cy="4311942"/>
          </a:xfrm>
        </p:spPr>
        <p:txBody>
          <a:bodyPr>
            <a:normAutofit fontScale="25000" lnSpcReduction="20000"/>
          </a:bodyPr>
          <a:lstStyle/>
          <a:p>
            <a:pPr marL="0" marR="0" indent="0" algn="just">
              <a:lnSpc>
                <a:spcPct val="107000"/>
              </a:lnSpc>
              <a:spcBef>
                <a:spcPts val="0"/>
              </a:spcBef>
              <a:spcAft>
                <a:spcPts val="0"/>
              </a:spcAft>
              <a:buNone/>
            </a:pPr>
            <a:r>
              <a:rPr lang="hr-HR" sz="6400" dirty="0">
                <a:latin typeface="+mj-lt"/>
                <a:ea typeface="Times New Roman" panose="02020603050405020304" pitchFamily="18" charset="0"/>
              </a:rPr>
              <a:t>Ova  aktivnost potiče, razvija i izoštrava slušnu percepciju. Razvija koncentraciju i pažnju,  kao i pamćenje poslušanog, te prepoznavanje i uparivanje istog zvuka.</a:t>
            </a:r>
            <a:endParaRPr lang="en-US" sz="6400" dirty="0">
              <a:latin typeface="+mj-lt"/>
              <a:ea typeface="Calibri" panose="020F0502020204030204" pitchFamily="34" charset="0"/>
            </a:endParaRPr>
          </a:p>
          <a:p>
            <a:pPr marL="0" marR="0" indent="0" algn="just">
              <a:lnSpc>
                <a:spcPct val="107000"/>
              </a:lnSpc>
              <a:spcBef>
                <a:spcPts val="0"/>
              </a:spcBef>
              <a:spcAft>
                <a:spcPts val="0"/>
              </a:spcAft>
              <a:buNone/>
            </a:pPr>
            <a:r>
              <a:rPr lang="hr-HR" sz="6400" dirty="0">
                <a:latin typeface="+mj-lt"/>
                <a:ea typeface="Times New Roman" panose="02020603050405020304" pitchFamily="18" charset="0"/>
              </a:rPr>
              <a:t>Potaknite  djecu da sama pune plastična jaja jer će tada razvijati i matematičke vještine prilikom brojanja kako bi se stavio jednak broj određenog materijala u par te svoju finu motoriku. </a:t>
            </a:r>
            <a:endParaRPr lang="en-US" sz="6400" dirty="0">
              <a:latin typeface="+mj-lt"/>
              <a:ea typeface="Calibri" panose="020F0502020204030204" pitchFamily="34" charset="0"/>
            </a:endParaRPr>
          </a:p>
          <a:p>
            <a:pPr marL="0" marR="0" indent="0">
              <a:lnSpc>
                <a:spcPct val="107000"/>
              </a:lnSpc>
              <a:spcBef>
                <a:spcPts val="0"/>
              </a:spcBef>
              <a:spcAft>
                <a:spcPts val="800"/>
              </a:spcAft>
              <a:buNone/>
            </a:pPr>
            <a:endParaRPr lang="hr-HR" sz="6400" dirty="0">
              <a:latin typeface="+mj-lt"/>
              <a:ea typeface="Times New Roman" panose="02020603050405020304" pitchFamily="18" charset="0"/>
            </a:endParaRPr>
          </a:p>
          <a:p>
            <a:pPr marL="0" marR="0" indent="0">
              <a:lnSpc>
                <a:spcPct val="107000"/>
              </a:lnSpc>
              <a:spcBef>
                <a:spcPts val="0"/>
              </a:spcBef>
              <a:spcAft>
                <a:spcPts val="800"/>
              </a:spcAft>
              <a:buNone/>
            </a:pPr>
            <a:r>
              <a:rPr lang="hr-HR" sz="6400" dirty="0">
                <a:latin typeface="+mj-lt"/>
                <a:ea typeface="Times New Roman" panose="02020603050405020304" pitchFamily="18" charset="0"/>
              </a:rPr>
              <a:t>POTREBAN MATERIJAL:</a:t>
            </a:r>
            <a:endParaRPr lang="en-US" sz="6400" dirty="0">
              <a:latin typeface="+mj-lt"/>
              <a:ea typeface="Calibri" panose="020F0502020204030204" pitchFamily="34" charset="0"/>
            </a:endParaRPr>
          </a:p>
          <a:p>
            <a:pPr marL="0" marR="0" indent="0">
              <a:lnSpc>
                <a:spcPct val="107000"/>
              </a:lnSpc>
              <a:spcBef>
                <a:spcPts val="0"/>
              </a:spcBef>
              <a:spcAft>
                <a:spcPts val="800"/>
              </a:spcAft>
              <a:buNone/>
            </a:pPr>
            <a:r>
              <a:rPr lang="hr-HR" sz="6400" dirty="0">
                <a:latin typeface="+mj-lt"/>
                <a:ea typeface="Times New Roman" panose="02020603050405020304" pitchFamily="18" charset="0"/>
              </a:rPr>
              <a:t>- plastična jaja (Kinder jaje)</a:t>
            </a:r>
            <a:endParaRPr lang="en-US" sz="6400" dirty="0">
              <a:latin typeface="+mj-lt"/>
              <a:ea typeface="Calibri" panose="020F0502020204030204" pitchFamily="34" charset="0"/>
            </a:endParaRPr>
          </a:p>
          <a:p>
            <a:pPr marL="0" marR="0" indent="0">
              <a:lnSpc>
                <a:spcPct val="107000"/>
              </a:lnSpc>
              <a:spcBef>
                <a:spcPts val="0"/>
              </a:spcBef>
              <a:spcAft>
                <a:spcPts val="800"/>
              </a:spcAft>
              <a:buNone/>
            </a:pPr>
            <a:r>
              <a:rPr lang="hr-HR" sz="6400" dirty="0">
                <a:latin typeface="+mj-lt"/>
                <a:ea typeface="Times New Roman" panose="02020603050405020304" pitchFamily="18" charset="0"/>
              </a:rPr>
              <a:t>- riža, kamenčići, komadići papira, 2 zrna graha, kukuruzna krupica, gumbići, spajalice ... i sl. (što god pronađete u svom okruženju, bitno je da ima specifičan zvuk).</a:t>
            </a:r>
            <a:endParaRPr lang="en-US" sz="6400" dirty="0">
              <a:latin typeface="+mj-lt"/>
              <a:ea typeface="Calibri" panose="020F0502020204030204" pitchFamily="34" charset="0"/>
            </a:endParaRPr>
          </a:p>
          <a:p>
            <a:pPr marL="0" marR="0" indent="0">
              <a:lnSpc>
                <a:spcPct val="107000"/>
              </a:lnSpc>
              <a:spcBef>
                <a:spcPts val="0"/>
              </a:spcBef>
              <a:spcAft>
                <a:spcPts val="800"/>
              </a:spcAft>
              <a:buNone/>
            </a:pPr>
            <a:r>
              <a:rPr lang="hr-HR" sz="6400" dirty="0">
                <a:latin typeface="+mj-lt"/>
                <a:ea typeface="Times New Roman" panose="02020603050405020304" pitchFamily="18" charset="0"/>
              </a:rPr>
              <a:t>IZRADA:</a:t>
            </a:r>
            <a:endParaRPr lang="en-US" sz="6400" dirty="0">
              <a:latin typeface="+mj-lt"/>
              <a:ea typeface="Calibri" panose="020F0502020204030204" pitchFamily="34" charset="0"/>
            </a:endParaRPr>
          </a:p>
          <a:p>
            <a:pPr marL="0" marR="0" indent="0">
              <a:lnSpc>
                <a:spcPct val="107000"/>
              </a:lnSpc>
              <a:spcBef>
                <a:spcPts val="0"/>
              </a:spcBef>
              <a:spcAft>
                <a:spcPts val="800"/>
              </a:spcAft>
              <a:buNone/>
            </a:pPr>
            <a:r>
              <a:rPr lang="hr-HR" sz="6400" dirty="0">
                <a:latin typeface="+mj-lt"/>
                <a:ea typeface="Times New Roman" panose="02020603050405020304" pitchFamily="18" charset="0"/>
              </a:rPr>
              <a:t>Sve što trebate je napuniti po dva plastična jaja s jednakom količinom istog materijala kako bi dobili identičan zvuk. Ako želite možete se i dodatno zabaviti pa napraviti ili ukrasiti kutiju za spremanje ove igre.</a:t>
            </a:r>
            <a:endParaRPr lang="en-US" sz="6400" dirty="0">
              <a:latin typeface="+mj-lt"/>
              <a:ea typeface="Calibri" panose="020F0502020204030204" pitchFamily="34" charset="0"/>
            </a:endParaRPr>
          </a:p>
          <a:p>
            <a:pPr marL="0" marR="0" indent="0">
              <a:lnSpc>
                <a:spcPct val="107000"/>
              </a:lnSpc>
              <a:spcBef>
                <a:spcPts val="0"/>
              </a:spcBef>
              <a:spcAft>
                <a:spcPts val="800"/>
              </a:spcAft>
              <a:buNone/>
            </a:pPr>
            <a:r>
              <a:rPr lang="hr-HR" sz="6400" dirty="0">
                <a:latin typeface="+mj-lt"/>
                <a:ea typeface="Times New Roman" panose="02020603050405020304" pitchFamily="18" charset="0"/>
              </a:rPr>
              <a:t>PRAVILA IGRE:</a:t>
            </a:r>
            <a:endParaRPr lang="en-US" sz="6400" dirty="0">
              <a:latin typeface="+mj-lt"/>
              <a:ea typeface="Calibri" panose="020F0502020204030204" pitchFamily="34" charset="0"/>
            </a:endParaRPr>
          </a:p>
          <a:p>
            <a:pPr marL="0" marR="0" indent="0">
              <a:lnSpc>
                <a:spcPct val="107000"/>
              </a:lnSpc>
              <a:spcBef>
                <a:spcPts val="0"/>
              </a:spcBef>
              <a:spcAft>
                <a:spcPts val="800"/>
              </a:spcAft>
              <a:buNone/>
            </a:pPr>
            <a:r>
              <a:rPr lang="hr-HR" sz="6400" dirty="0">
                <a:latin typeface="+mj-lt"/>
                <a:ea typeface="Times New Roman" panose="02020603050405020304" pitchFamily="18" charset="0"/>
              </a:rPr>
              <a:t>Igrač koji započinje igru zvecka s dva jaja, pazeći da i ostali igrači mogu čuti. Ako zvuk odabranih jaja čini par, stavlja ih sa strane i nastavlja s igrom. Ako zvuk ne odgovara sljedeći igrač nastavlja s igrom. Pobjednik je igrač s najviše sakupljenih parova.</a:t>
            </a:r>
            <a:endParaRPr lang="en-US" sz="6400" dirty="0">
              <a:latin typeface="+mj-lt"/>
              <a:ea typeface="Calibri" panose="020F0502020204030204" pitchFamily="34" charset="0"/>
            </a:endParaRPr>
          </a:p>
          <a:p>
            <a:pPr marL="0" indent="0">
              <a:buNone/>
            </a:pPr>
            <a:endParaRPr lang="hr-HR" dirty="0"/>
          </a:p>
        </p:txBody>
      </p:sp>
    </p:spTree>
    <p:extLst>
      <p:ext uri="{BB962C8B-B14F-4D97-AF65-F5344CB8AC3E}">
        <p14:creationId xmlns:p14="http://schemas.microsoft.com/office/powerpoint/2010/main" val="186752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eathered">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docProps/app.xml><?xml version="1.0" encoding="utf-8"?>
<Properties xmlns="http://schemas.openxmlformats.org/officeDocument/2006/extended-properties" xmlns:vt="http://schemas.openxmlformats.org/officeDocument/2006/docPropsVTypes">
  <Template>Feathered</Template>
  <TotalTime>1121</TotalTime>
  <Words>1835</Words>
  <Application>Microsoft Office PowerPoint</Application>
  <PresentationFormat>Widescreen</PresentationFormat>
  <Paragraphs>92</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Calibri</vt:lpstr>
      <vt:lpstr>Century Schoolbook</vt:lpstr>
      <vt:lpstr>Corbel</vt:lpstr>
      <vt:lpstr>Times New Roman</vt:lpstr>
      <vt:lpstr>TimesNewRomanPS-BoldMT</vt:lpstr>
      <vt:lpstr>TimesNewRomanPSMT</vt:lpstr>
      <vt:lpstr>Feathered</vt:lpstr>
      <vt:lpstr> IZAĐIMO U DVORIŠTE ILI U VRT</vt:lpstr>
      <vt:lpstr> Draga djeco i roditelji,</vt:lpstr>
      <vt:lpstr>Prije nego se uputite van, zamolite nekog starijeg da vam pročita slijedeću priču.</vt:lpstr>
      <vt:lpstr>PowerPoint Presentation</vt:lpstr>
      <vt:lpstr>Priča vas je sigurno potaknula na igru loptom.</vt:lpstr>
      <vt:lpstr>Vani ćete sigurno naći zanimljive kamenčiće, grančice, listiće, cvijeće, školjke i još puno zanimljivih predmeta. </vt:lpstr>
      <vt:lpstr> KREATIVAN KUTAK: IGRA SA PRIRODNIM MATERIJALIMA  </vt:lpstr>
      <vt:lpstr>Mi smo to ovako napravili: </vt:lpstr>
      <vt:lpstr> SLUŠNI MEMORY </vt:lpstr>
      <vt:lpstr> Ovako izgleda naš:</vt:lpstr>
      <vt:lpstr>Istraživačka aktivnost  „Pronađi kukca“</vt:lpstr>
      <vt:lpstr>Evo naše tablice:</vt:lpstr>
      <vt:lpstr>Kukci koje zapazite u svom vrtu, možda vas potaknu na jednu od ovih društvenih igara!</vt:lpstr>
      <vt:lpstr>ABECEDNA GUSJENICA</vt:lpstr>
      <vt:lpstr>IGRA "TOMBOLA"</vt:lpstr>
      <vt:lpstr>Možete se zabaviti i ovom zanimljivom aktivnošću:</vt:lpstr>
      <vt:lpstr>Nadamo se da ćete u predloženim aktivnostima pronaći one koje su vam zanimljive i kojima biste ispunili svoje vrijeme.  Sve što izradite, neka vaši roditelji pošalju vašim tetama!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vinko</dc:creator>
  <cp:lastModifiedBy>vinko</cp:lastModifiedBy>
  <cp:revision>38</cp:revision>
  <dcterms:created xsi:type="dcterms:W3CDTF">2020-05-08T16:08:15Z</dcterms:created>
  <dcterms:modified xsi:type="dcterms:W3CDTF">2020-05-09T12:19:55Z</dcterms:modified>
</cp:coreProperties>
</file>