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B9180-1A45-4369-8BB9-330E4CC4E5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B0A8E0-5FE1-4B01-90B8-731940856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1D063-8B5D-4A2B-8461-3C47A384C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2ADD-78E4-44A2-9937-6F9EFCEC2830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416E9-65EE-4179-92FA-5D8B7D4B7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68C54E-C59E-4A03-BBCA-C3022C41C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9FEC-983A-4BF4-AD09-E4678A1DB0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903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A4CE3-386B-4B2D-B273-0068F46D3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12F924-D5C2-4B35-8EE8-C31B677231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BE721-D32B-47F6-9065-C83F6C8BC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2ADD-78E4-44A2-9937-6F9EFCEC2830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C2876-9AFD-43D9-B98A-E1969DDE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ED74D-E615-4B32-A85C-417159BB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9FEC-983A-4BF4-AD09-E4678A1DB0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571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76E26B-82E6-474D-99E6-83853C4B8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B48733-660C-4325-B7F6-661152BD2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70C08-E724-4FF9-89D0-F86C03D3B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2ADD-78E4-44A2-9937-6F9EFCEC2830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69A21-0378-4BFE-8802-D51C99637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A4A00-C24E-4613-A26E-F06870627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9FEC-983A-4BF4-AD09-E4678A1DB0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13908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61B95-7781-41FE-A47E-632C2DAD5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7DF44-7E23-4639-B540-D91098C02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CEA182-66B2-4AEC-9873-0BB15B291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2ADD-78E4-44A2-9937-6F9EFCEC2830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FA970-0E81-4A5A-A82F-EAD04B5F4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58B6C-62E9-4913-861E-80A83650F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9FEC-983A-4BF4-AD09-E4678A1DB0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386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40FF0-6026-4D38-BBB7-B6F977F99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7E070-C4DF-47FE-A45C-E02226F28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ED39D-1AA4-42D2-A039-FEFDC1F1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2ADD-78E4-44A2-9937-6F9EFCEC2830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77542-99C9-4941-B389-218F0DD00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0E3A4-975A-432B-B64E-BFD2D3093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9FEC-983A-4BF4-AD09-E4678A1DB0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0545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455AB-5B65-413E-AD54-EFAA295EE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AD4ED-644C-4446-AE6A-41F43104A5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E9F5D-9119-4137-9704-1D78698FB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8922C-57AF-45B0-85E0-C33F763C6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2ADD-78E4-44A2-9937-6F9EFCEC2830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9E9A28-2934-4CE5-98FE-26A17E970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06485-F87A-4466-898B-8BE01C9BA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9FEC-983A-4BF4-AD09-E4678A1DB0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5314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C3F00-A50A-4FB6-986C-65D5CD95E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DECE6-23A2-4C24-8BFB-4012E04B0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51415-5713-4D00-9852-E130184088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9DEFB4-A2FB-4EF1-8280-AFF1F12EA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550F23-B9A5-4621-B648-C2C25B019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07D577-8B2E-423C-A891-84EBA63C4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2ADD-78E4-44A2-9937-6F9EFCEC2830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64F69C-5E56-429D-9EF1-D89C277A9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757927-12CC-4EF6-BAB8-9D70CC2F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9FEC-983A-4BF4-AD09-E4678A1DB0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26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E06C-6316-41D1-AE44-2ACD4C9FE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4B9035-6550-462D-BAB9-31C524971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2ADD-78E4-44A2-9937-6F9EFCEC2830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767EE-B967-4DA3-9751-C1A9A02AD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B4A5F6-4E97-4A65-9F87-C46E03C1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9FEC-983A-4BF4-AD09-E4678A1DB0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451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ED099E-6F53-4D36-A644-418C8EB66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2ADD-78E4-44A2-9937-6F9EFCEC2830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429CDA-BE8E-4576-AEA8-B8C490F21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A59571-B7B9-49C2-A189-B60327EF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9FEC-983A-4BF4-AD09-E4678A1DB0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1501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D1774-9D36-43BB-A467-17402E84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493C5-6DFE-4F5D-915A-E066750C6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02305-FCAC-40DB-814A-DFAB35BBA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50A6E-C4BA-4F62-A082-41F56010F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2ADD-78E4-44A2-9937-6F9EFCEC2830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ADC96D-9830-4A44-A90D-4543F0B0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23AFF-C88D-4C20-A434-62B304EEC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9FEC-983A-4BF4-AD09-E4678A1DB0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3431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8DCD8-6E63-4DC5-9B66-17FC08405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59885B-5B74-4E25-ACC6-3D09FD9E1C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5799A-D79E-4E6C-B5D0-4A59D95F8C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FCD89-79CC-4F6D-80DD-22BCB3212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12ADD-78E4-44A2-9937-6F9EFCEC2830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AE2FFC-58EE-4463-AAEF-3F608F3CF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FDF23-919F-454A-A8A3-EB321A975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F9FEC-983A-4BF4-AD09-E4678A1DB0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34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3D93C2-4014-4431-BCBC-AB252E6F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0B47A-6C30-4834-95F2-91EA420209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6A56F-ABC3-40C6-90A3-B96736029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12ADD-78E4-44A2-9937-6F9EFCEC2830}" type="datetimeFigureOut">
              <a:rPr lang="hr-HR" smtClean="0"/>
              <a:t>15.5.2020.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B6B1F-AB29-41FA-9916-DC460D0DF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83972-2A1A-4DFD-8994-0A6612451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F9FEC-983A-4BF4-AD09-E4678A1DB0E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392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hyperlink" Target="https://www.youtube.com/watch?v=miVeej3uz6w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6CEBAE-30CC-4B9F-920E-CA399057F8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19" b="31847"/>
          <a:stretch/>
        </p:blipFill>
        <p:spPr>
          <a:xfrm>
            <a:off x="0" y="-721559"/>
            <a:ext cx="12192000" cy="76494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6BD2AC-5F3F-4D13-8A4F-3323F91B3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1864" y="2375206"/>
            <a:ext cx="7108271" cy="1455956"/>
          </a:xfrm>
        </p:spPr>
        <p:txBody>
          <a:bodyPr>
            <a:normAutofit/>
          </a:bodyPr>
          <a:lstStyle/>
          <a:p>
            <a:r>
              <a:rPr lang="hr-HR" sz="7200" b="1" dirty="0">
                <a:solidFill>
                  <a:srgbClr val="003300"/>
                </a:solidFill>
                <a:latin typeface="Gabriola" panose="04040605051002020D02" pitchFamily="82" charset="0"/>
              </a:rPr>
              <a:t>U svijetu kukaca…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8D6819-D14E-4563-B932-45841602F458}"/>
              </a:ext>
            </a:extLst>
          </p:cNvPr>
          <p:cNvSpPr txBox="1"/>
          <p:nvPr/>
        </p:nvSpPr>
        <p:spPr>
          <a:xfrm>
            <a:off x="5192783" y="4018327"/>
            <a:ext cx="1806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18.5. 2020. – 22.5.2020</a:t>
            </a:r>
            <a:r>
              <a:rPr lang="hr-HR" dirty="0">
                <a:solidFill>
                  <a:srgbClr val="003300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CEC609-BC4B-4D96-B5A9-4C3A57E94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770" y="4574824"/>
            <a:ext cx="1274459" cy="14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17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382C87-2728-488B-9CC4-CA3EEF35C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019" b="31847"/>
          <a:stretch/>
        </p:blipFill>
        <p:spPr>
          <a:xfrm>
            <a:off x="0" y="-721558"/>
            <a:ext cx="12192000" cy="764948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reflection stA="97000" endPos="0" dist="50800" dir="5400000" sy="-100000" algn="bl" rotWithShape="0"/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20BF9C-ACE7-462A-9704-1D7C3CE6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6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b="1" u="sng" dirty="0">
                <a:solidFill>
                  <a:srgbClr val="003300"/>
                </a:solidFill>
                <a:latin typeface="Gabriola" panose="04040605051002020D02" pitchFamily="82" charset="0"/>
              </a:rPr>
              <a:t>IGRA „KREĆEM SE KAO KUKAC“</a:t>
            </a:r>
            <a:br>
              <a:rPr lang="hr-HR" b="1" u="sng" dirty="0">
                <a:solidFill>
                  <a:srgbClr val="003300"/>
                </a:solidFill>
                <a:latin typeface="Gabriola" panose="04040605051002020D02" pitchFamily="82" charset="0"/>
              </a:rPr>
            </a:br>
            <a:endParaRPr lang="hr-HR" dirty="0">
              <a:solidFill>
                <a:srgbClr val="003300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85DCA-BAF7-4DA2-8CF4-2870D1EB5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4400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endParaRPr lang="hr-HR" sz="4400" dirty="0">
              <a:solidFill>
                <a:srgbClr val="003300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FD781-D729-4857-9A4D-F5C872C70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962" y="2142837"/>
            <a:ext cx="3642075" cy="371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45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382C87-2728-488B-9CC4-CA3EEF35C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019" b="31847"/>
          <a:stretch/>
        </p:blipFill>
        <p:spPr>
          <a:xfrm>
            <a:off x="0" y="-721558"/>
            <a:ext cx="12192000" cy="764948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reflection stA="97000" endPos="0" dist="50800" dir="5400000" sy="-100000" algn="bl" rotWithShape="0"/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20BF9C-ACE7-462A-9704-1D7C3CE6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9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A sad jedna priča koja nas uvodi u svijet mrava…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85DCA-BAF7-4DA2-8CF4-2870D1EB5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hr-HR" sz="4400" b="1" u="sng" dirty="0">
                <a:solidFill>
                  <a:srgbClr val="003300"/>
                </a:solidFill>
                <a:latin typeface="Gabriola" panose="04040605051002020D02" pitchFamily="82" charset="0"/>
              </a:rPr>
              <a:t>„MRAV DOBRA SRCA”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									Branislav Crnčević</a:t>
            </a:r>
          </a:p>
          <a:p>
            <a:pPr marL="0" indent="0" algn="ctr">
              <a:buNone/>
            </a:pPr>
            <a:endParaRPr lang="hr-HR" sz="4400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Tri milijuna i jedan  mrav žive, rade i spavaju u mravljem gradu, ispod velike kruške u hladu.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Oni imaju kuće na kat, na tri, na pet, na devet katova, oni navijaju budilice na pet da bi se na vrijeme probudili. Točno u pet zazvoni milijun satova, tada mravi ustaju, galame, prave zbrku, oblače se, peru zube u trku.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Kad zazvoni u šest nema nikog u gradu. Svi su na radu. Ujutro  mravlje starješine po spiskovima prozivaju: “Mrav taj i taj.”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Mravi se po imenima odazivaju, svak mora reći: “Tu sam!” i “Zdrav!” Kada se jave tri milijuna i jedan mrav, tada je spisku kraj.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Prije tri dana, tek što je jutro zaplavilo, mravi se triput u čete prestrojavali i tri puta prebrojavali. Starješine su iz spiskova prozivali: . “Mrav taj i taj.” Mravi se po imenima odazivali.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Kako god okreneš: Tri milijuna mrava. I kraj! Šta je s tim jednim mravom? Zar spava? Sutradan isto, i prekosutra isto, tri milijuna mrava tresu glavom: Tu ima nešto čudno! Tu nešto nije čisto! To zanimljivo postaje, zašto i koji mrav nedostaje?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Nema mrava koji je najviše pjevao i galamio, on se zbog nečeg osamio. Što mu je? – čude se tri milijuna mrava, u mravljem gradu, ispod velike kruške u hladu. Što mu je, zašto samuje? Tri dana nije ni riječ prozborio.</a:t>
            </a:r>
          </a:p>
          <a:p>
            <a:pPr marL="0" indent="0" algn="ctr">
              <a:buNone/>
            </a:pPr>
            <a:endParaRPr lang="hr-HR" sz="4400" dirty="0">
              <a:solidFill>
                <a:srgbClr val="0033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663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382C87-2728-488B-9CC4-CA3EEF35C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019" b="31847"/>
          <a:stretch/>
        </p:blipFill>
        <p:spPr>
          <a:xfrm>
            <a:off x="0" y="-721558"/>
            <a:ext cx="12192000" cy="764948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reflection stA="97000" endPos="0" dist="50800" dir="5400000" sy="-100000" algn="bl" rotWithShape="0"/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20BF9C-ACE7-462A-9704-1D7C3CE6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9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A sad jedna priča koja nas uvodi u svijet mrava…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85DCA-BAF7-4DA2-8CF4-2870D1EB5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I mravi, koji s posla kući hitaju, njegovu majku pitaju: “ Je li se udobrovoljio, je li već progovorio?” Tri dana nije ništa  ručao, sam je po gradu lutao I zamišljeno šutio, ili na stepeništu čučao.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Svi se pitaju šta mu je? Zašto samuje? Sve je u mravljem gradu zbunio, mrvicu keksa su mu u nudili, a on se uzjogunio, nije ni prstom maknuo, nije ju taknuo.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A jutros, tek što se dan zaplavio, netko je bučno prozor otvorio i mravljem gradu javio: “Progovorio je, progovorio!” Zašto je mrav tri dana šutio? Što nije ručao? Što je zamišljen gradom lutao? Na stepeništu čučao?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“Prije nekoliko dana”, veli, “ moj je tata gladnog cvrčka otjerao s vrata. I sad neću ni da maknem. Dok ne dovedete cvrčka da sa mnom ruča, neću ništa da taknem!” Pa sada u mravljem gradu, ispod velike kruške u hladu, tri milijuna mrava trčka i traže cvrčka.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A jutros tek što se dan  zaplavio, netko je u dubok bunar zavirio, i skrivenom cvrčku objavio: “Izađi slobodno, nisi ništa skrivio!”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Pa sada cvrčak i tri milijuna i jedan mrav skaču i kliču u mravljem gradu. Svak hoće da vikne: “ Cvrčak je živ i zdrav!” Kada se jave tri milijuna i jedan mrav, tada je priči kraj.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Ispod velike kruške u hladu, u mravljem gradu, cvrčak i tri milijuna i jedan mrav provode vrijeme on- u pjesmi, oni – u radu.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8123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382C87-2728-488B-9CC4-CA3EEF35C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019" b="31847"/>
          <a:stretch/>
        </p:blipFill>
        <p:spPr>
          <a:xfrm>
            <a:off x="0" y="-721558"/>
            <a:ext cx="12192000" cy="764948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reflection stA="97000" endPos="0" dist="50800" dir="5400000" sy="-100000" algn="bl" rotWithShape="0"/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20BF9C-ACE7-462A-9704-1D7C3CE6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9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Ta priča pretvorena je u zanimljiv animirani film još davne 1965. godine, pa ako želite, pogledajte ga: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85DCA-BAF7-4DA2-8CF4-2870D1EB5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1057"/>
            <a:ext cx="10515600" cy="37359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400" dirty="0">
                <a:solidFill>
                  <a:srgbClr val="003300"/>
                </a:solidFill>
                <a:latin typeface="Gabriola" panose="04040605051002020D02" pitchFamily="82" charset="0"/>
              </a:rPr>
              <a:t>https://www.youtube.com/watch?v=WuUaFNGEQ18&amp;feature=youtu.be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CF8D6B-5F4C-4393-9DA7-2C223DDDEE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204" y="3174482"/>
            <a:ext cx="4447592" cy="281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53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382C87-2728-488B-9CC4-CA3EEF35C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019" b="31847"/>
          <a:stretch/>
        </p:blipFill>
        <p:spPr>
          <a:xfrm>
            <a:off x="0" y="-721558"/>
            <a:ext cx="12192000" cy="764948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reflection stA="97000" endPos="0" dist="50800" dir="5400000" sy="-100000" algn="bl" rotWithShape="0"/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20BF9C-ACE7-462A-9704-1D7C3CE6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9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Ako ste ih zamjetili u prirodi, nemojte propustiti pomnije promotriti mrave i njihov život.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85DCA-BAF7-4DA2-8CF4-2870D1EB5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4"/>
            <a:ext cx="5257800" cy="4341911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Uz pomoć povećala pronađite u prirodi skupinu mrava, promatrajte gdje se kreću, kako izgledaju, što rade, boje li se čega…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Svoja zapažanja nadopunite u jednu od ovakvih skica koje se nazivaju „mentalne mape”. 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Sve će ovo doprinijeti vašim spoznajama o mravima i njihovom životu i doprinosu životu na našem planetu.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2A13FB-206F-4812-AF6B-73D648DA5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972" y="2276636"/>
            <a:ext cx="5291599" cy="343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75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382C87-2728-488B-9CC4-CA3EEF35C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019" b="31847"/>
          <a:stretch/>
        </p:blipFill>
        <p:spPr>
          <a:xfrm>
            <a:off x="0" y="-721558"/>
            <a:ext cx="12192000" cy="764948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reflection stA="97000" endPos="0" dist="50800" dir="5400000" sy="-100000" algn="bl" rotWithShape="0"/>
            <a:softEdge rad="6350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85DCA-BAF7-4DA2-8CF4-2870D1EB5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375" y="615821"/>
            <a:ext cx="4180115" cy="5421086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Na promatranje mrava podsjetit će vas ova pjesmica, a možda vam pomoći i da se prisjetite što ste uočili promatrajući.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Isto tako ćete se uz nju zabaviti, zaplesati i na taj način razvijati svoj osjećaj za ritam, glazbu, ravnotežu te grubu motoriku.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F8CBE-FCB4-40F7-8B1D-6B008BF63D0E}"/>
              </a:ext>
            </a:extLst>
          </p:cNvPr>
          <p:cNvSpPr txBox="1"/>
          <p:nvPr/>
        </p:nvSpPr>
        <p:spPr>
          <a:xfrm>
            <a:off x="6176865" y="615821"/>
            <a:ext cx="4926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00"/>
                </a:solidFill>
                <a:latin typeface="Gabriola" panose="04040605051002020D02" pitchFamily="8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https://www.youtube.com/watch?v=miVeej3uz6w</a:t>
            </a:r>
            <a:endParaRPr lang="hr-HR" sz="2400" dirty="0">
              <a:solidFill>
                <a:srgbClr val="003300"/>
              </a:solidFill>
              <a:latin typeface="Gabriola" panose="04040605051002020D02" pitchFamily="8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ED50CA9-E723-4891-B983-63C576667B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230" y="1966906"/>
            <a:ext cx="4375609" cy="29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58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382C87-2728-488B-9CC4-CA3EEF35C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019" b="31847"/>
          <a:stretch/>
        </p:blipFill>
        <p:spPr>
          <a:xfrm>
            <a:off x="0" y="-721558"/>
            <a:ext cx="12192000" cy="764948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reflection stA="97000" endPos="0" dist="50800" dir="5400000" sy="-100000" algn="bl" rotWithShape="0"/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20BF9C-ACE7-462A-9704-1D7C3CE6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9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Za vas smo pripremili  i jednu zanimljivu  slikopriču „Proljetno čišćenje“: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CA41B01-9ABD-4FEE-B71B-F519152DF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9096" y="1859180"/>
            <a:ext cx="3555263" cy="4742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1D80B9-AB2E-45DE-84E2-A6BB29F332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5688" y="1859180"/>
            <a:ext cx="3557216" cy="4742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6571DB-4D45-4E75-A5A9-8AF38C0382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7879" y="1859180"/>
            <a:ext cx="3556241" cy="474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643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382C87-2728-488B-9CC4-CA3EEF35C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019" b="31847"/>
          <a:stretch/>
        </p:blipFill>
        <p:spPr>
          <a:xfrm>
            <a:off x="0" y="-721558"/>
            <a:ext cx="12192000" cy="764948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reflection stA="97000" endPos="0" dist="50800" dir="5400000" sy="-100000" algn="bl" rotWithShape="0"/>
            <a:softEdge rad="6350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85DCA-BAF7-4DA2-8CF4-2870D1EB5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06678"/>
            <a:ext cx="10495327" cy="516085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Nakon što ste pročitali slikopriču razgovarajte s djecom o pročitanoj priči. Postavljem pitanja ohrabrujete i motivirate  djecu na  razmišljanje, jačate njihovo samopouzdanje.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Ovakve slikopriče potiču djecu na prepričavanje te  bogaćenje rječnika.</a:t>
            </a:r>
          </a:p>
          <a:p>
            <a:pPr marL="0" indent="0" algn="ctr">
              <a:buNone/>
            </a:pPr>
            <a:endParaRPr lang="hr-HR" sz="4400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Neka pitanja koja možete postaviti :</a:t>
            </a:r>
          </a:p>
          <a:p>
            <a:pPr algn="ctr"/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 Gdje su mravi stavljali mrvice kruha?</a:t>
            </a:r>
          </a:p>
          <a:p>
            <a:pPr algn="ctr"/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Što je sve mrav vidio gledajući kroz dvogled?</a:t>
            </a:r>
          </a:p>
          <a:p>
            <a:pPr algn="ctr"/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Što je sve potrebno za pripremu proljetne juhe?</a:t>
            </a:r>
          </a:p>
          <a:p>
            <a:pPr marL="0" indent="0" algn="ctr">
              <a:buNone/>
            </a:pPr>
            <a:endParaRPr lang="hr-HR" sz="4400" dirty="0">
              <a:solidFill>
                <a:srgbClr val="0033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960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382C87-2728-488B-9CC4-CA3EEF35C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019" b="31847"/>
          <a:stretch/>
        </p:blipFill>
        <p:spPr>
          <a:xfrm>
            <a:off x="0" y="-721558"/>
            <a:ext cx="12192000" cy="764948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reflection stA="97000" endPos="0" dist="50800" dir="5400000" sy="-100000" algn="bl" rotWithShape="0"/>
            <a:softEdge rad="6350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85DCA-BAF7-4DA2-8CF4-2870D1EB5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06678"/>
            <a:ext cx="10495327" cy="51608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Vjerujemo da ćete od aktivnosti koje smo vam pripremile, pronaći nešto što vam se sviđa i što će vas zabaviti ovaj tjedan!</a:t>
            </a:r>
          </a:p>
          <a:p>
            <a:pPr marL="0" indent="0" algn="ctr">
              <a:buNone/>
            </a:pPr>
            <a:endParaRPr lang="hr-HR" sz="4400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hr-HR" sz="2400" dirty="0">
                <a:solidFill>
                  <a:srgbClr val="003300"/>
                </a:solidFill>
                <a:latin typeface="Gabriola" panose="04040605051002020D02" pitchFamily="82" charset="0"/>
              </a:rPr>
              <a:t>Aktivnosti su za vas pripremile Ivana Ivić, Nera Radić, Danijela Čović, </a:t>
            </a:r>
          </a:p>
          <a:p>
            <a:pPr marL="0" indent="0" algn="ctr">
              <a:buNone/>
            </a:pPr>
            <a:r>
              <a:rPr lang="hr-HR" sz="2400" dirty="0">
                <a:solidFill>
                  <a:srgbClr val="003300"/>
                </a:solidFill>
                <a:latin typeface="Gabriola" panose="04040605051002020D02" pitchFamily="82" charset="0"/>
              </a:rPr>
              <a:t>Nevena Lučin i Marina Rožić</a:t>
            </a:r>
          </a:p>
          <a:p>
            <a:pPr marL="0" indent="0" algn="ctr">
              <a:buNone/>
            </a:pPr>
            <a:r>
              <a:rPr lang="hr-HR" sz="2400" dirty="0">
                <a:solidFill>
                  <a:srgbClr val="003300"/>
                </a:solidFill>
                <a:latin typeface="Gabriola" panose="04040605051002020D02" pitchFamily="82" charset="0"/>
              </a:rPr>
              <a:t>U sklopu projekta „Dječji vrtić Trogir – Partner obitelji”</a:t>
            </a:r>
          </a:p>
          <a:p>
            <a:pPr marL="0" indent="0" algn="ctr">
              <a:buNone/>
            </a:pPr>
            <a:r>
              <a:rPr lang="hr-HR" sz="2400" dirty="0">
                <a:solidFill>
                  <a:srgbClr val="003300"/>
                </a:solidFill>
                <a:latin typeface="Gabriola" panose="04040605051002020D02" pitchFamily="82" charset="0"/>
              </a:rPr>
              <a:t>(projekt financiran iz Europskog socijalnog fonda – ESF)</a:t>
            </a:r>
          </a:p>
          <a:p>
            <a:pPr marL="0" indent="0" algn="ctr">
              <a:buNone/>
            </a:pPr>
            <a:endParaRPr lang="hr-HR" sz="4400" dirty="0">
              <a:solidFill>
                <a:srgbClr val="003300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6BB49-934C-459F-8930-4FCCA40B1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738" y="5531565"/>
            <a:ext cx="2764523" cy="10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0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382C87-2728-488B-9CC4-CA3EEF35C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019" b="31847"/>
          <a:stretch/>
        </p:blipFill>
        <p:spPr>
          <a:xfrm>
            <a:off x="0" y="-721558"/>
            <a:ext cx="12192000" cy="764948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reflection stA="97000" endPos="0" dist="50800" dir="5400000" sy="-100000" algn="bl" rotWithShape="0"/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20BF9C-ACE7-462A-9704-1D7C3CE6C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Draga djeco i poštovani roditelji,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85DCA-BAF7-4DA2-8CF4-2870D1EB53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kao i prošli tjedan, nastavljamo se igrati vani i istraživati prirodu. Dio nje svakako su kukci koji mogu biti jako zanimljivi te inspiracija za mnoge aktivnosti.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I nama su bili pa vam ovaj tjedan nudimo slijedeće aktivnosti inspirirane svijetom kukaca!</a:t>
            </a:r>
          </a:p>
        </p:txBody>
      </p:sp>
    </p:spTree>
    <p:extLst>
      <p:ext uri="{BB962C8B-B14F-4D97-AF65-F5344CB8AC3E}">
        <p14:creationId xmlns:p14="http://schemas.microsoft.com/office/powerpoint/2010/main" val="53876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382C87-2728-488B-9CC4-CA3EEF35C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019" b="31847"/>
          <a:stretch/>
        </p:blipFill>
        <p:spPr>
          <a:xfrm>
            <a:off x="0" y="-721558"/>
            <a:ext cx="12192000" cy="764948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reflection stA="97000" endPos="0" dist="50800" dir="5400000" sy="-100000" algn="bl" rotWithShape="0"/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20BF9C-ACE7-462A-9704-1D7C3CE6C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Među najljepšima na livadi, sigurno je bubamara. Pročitajte svojoj djeci ovu pjesmicu, a zatim se zajedno poigrajte ovu igru: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85DCA-BAF7-4DA2-8CF4-2870D1EB5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9935" y="1822754"/>
            <a:ext cx="4430486" cy="4967061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r-HR" b="1" u="sng" dirty="0">
                <a:solidFill>
                  <a:srgbClr val="003300"/>
                </a:solidFill>
                <a:latin typeface="Gabriola" panose="04040605051002020D02" pitchFamily="82" charset="0"/>
              </a:rPr>
              <a:t>„BUBAMARA”</a:t>
            </a:r>
          </a:p>
          <a:p>
            <a:pPr marL="0" indent="0" algn="ctr">
              <a:buNone/>
            </a:pPr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 JEDNE JE NOĆI BUBAMARA</a:t>
            </a:r>
            <a:endParaRPr lang="en-US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JAKO TUŽNA BILA.</a:t>
            </a:r>
            <a:endParaRPr lang="en-US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NETKO JOJ JE SAKRIO</a:t>
            </a:r>
            <a:endParaRPr lang="en-US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TOČKICE SA KRILA.</a:t>
            </a:r>
            <a:endParaRPr lang="en-US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PLAKALA JE U SAMOĆI</a:t>
            </a:r>
            <a:endParaRPr lang="en-US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NA MIRISNOM CVIJETU,</a:t>
            </a:r>
            <a:endParaRPr lang="en-US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NITKO OD NJE NIJE BIO</a:t>
            </a:r>
            <a:endParaRPr lang="en-US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TUŽNIJI NA SVIJETU.</a:t>
            </a:r>
            <a:endParaRPr lang="en-US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 </a:t>
            </a:r>
            <a:endParaRPr lang="en-US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U ZORU JE DOŠLO SUNCE</a:t>
            </a:r>
            <a:endParaRPr lang="en-US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PRESRETNA JE BILA</a:t>
            </a:r>
            <a:endParaRPr lang="en-US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ONO JOJ JE VRATILO</a:t>
            </a:r>
            <a:endParaRPr lang="en-US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TOČKICE NA KRILA.</a:t>
            </a:r>
            <a:endParaRPr lang="en-US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endParaRPr lang="hr-HR" sz="4400" dirty="0">
              <a:solidFill>
                <a:srgbClr val="003300"/>
              </a:solidFill>
              <a:latin typeface="Gabriola" panose="04040605051002020D02" pitchFamily="8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379A01-C4F5-47B5-8FD6-58D0649E17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34718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42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382C87-2728-488B-9CC4-CA3EEF35C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019" b="31847"/>
          <a:stretch/>
        </p:blipFill>
        <p:spPr>
          <a:xfrm>
            <a:off x="0" y="-721558"/>
            <a:ext cx="12192000" cy="764948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reflection stA="97000" endPos="0" dist="50800" dir="5400000" sy="-100000" algn="bl" rotWithShape="0"/>
            <a:softEdge rad="6350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85DCA-BAF7-4DA2-8CF4-2870D1EB5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351" y="485192"/>
            <a:ext cx="4655975" cy="59622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Za ovu igru vam je potrebno: kolaž ili karton (na njemu ćete nacrtati ili zalijepiti  biljku), čepovi s vrhom boce - grlom (na koje ćete nacrtati bubamarice), ljepilo i flomasteri. Cilj igre je da djeca upare broj točkica s bubamare s brojem koji se nalazi na listu.</a:t>
            </a:r>
            <a:endParaRPr lang="en-US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hr-HR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Igra razvija predmatematičke vještine prepoznavanja broja i pridruživanja broja količini, te brojanje do 10. Osim predmatematičkih vještina ova aktivnost potiče i razvoj koncentracije i fine motorike šake i ruke.</a:t>
            </a:r>
            <a:endParaRPr lang="en-US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endParaRPr lang="hr-HR" sz="4400" dirty="0">
              <a:solidFill>
                <a:srgbClr val="003300"/>
              </a:solidFill>
              <a:latin typeface="Gabriola" panose="04040605051002020D02" pitchFamily="8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29C966-7DC3-4012-8BC5-F6C44489D90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85192"/>
            <a:ext cx="5664303" cy="5358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02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382C87-2728-488B-9CC4-CA3EEF35C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019" b="31847"/>
          <a:stretch/>
        </p:blipFill>
        <p:spPr>
          <a:xfrm>
            <a:off x="0" y="-791485"/>
            <a:ext cx="12192000" cy="764948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reflection stA="97000" endPos="0" dist="50800" dir="5400000" sy="-100000" algn="bl" rotWithShape="0"/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20BF9C-ACE7-462A-9704-1D7C3CE6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757" y="447869"/>
            <a:ext cx="10521043" cy="877694"/>
          </a:xfrm>
        </p:spPr>
        <p:txBody>
          <a:bodyPr>
            <a:noAutofit/>
          </a:bodyPr>
          <a:lstStyle/>
          <a:p>
            <a:pPr algn="ctr"/>
            <a:r>
              <a:rPr lang="hr-HR" sz="3600" dirty="0">
                <a:solidFill>
                  <a:srgbClr val="003300"/>
                </a:solidFill>
                <a:latin typeface="Gabriola" panose="04040605051002020D02" pitchFamily="82" charset="0"/>
              </a:rPr>
              <a:t>Jedne od iznimno korisnih i važnih kukaca za život na Zemlji su pčele. Bez njih mnoge biljke i plodovi ne bi rasli.</a:t>
            </a:r>
            <a:br>
              <a:rPr lang="hr-HR" sz="3600" dirty="0">
                <a:solidFill>
                  <a:srgbClr val="003300"/>
                </a:solidFill>
                <a:latin typeface="Gabriola" panose="04040605051002020D02" pitchFamily="82" charset="0"/>
              </a:rPr>
            </a:br>
            <a:r>
              <a:rPr lang="hr-HR" sz="3600" dirty="0">
                <a:solidFill>
                  <a:srgbClr val="003300"/>
                </a:solidFill>
                <a:latin typeface="Gabriola" panose="04040605051002020D02" pitchFamily="82" charset="0"/>
              </a:rPr>
              <a:t>Pogledajte kako ih, na jednostavan način,  možete izraditi.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85DCA-BAF7-4DA2-8CF4-2870D1EB5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757" y="2250056"/>
            <a:ext cx="2791758" cy="386184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r-HR" b="1" u="sng" dirty="0">
                <a:solidFill>
                  <a:srgbClr val="003300"/>
                </a:solidFill>
                <a:latin typeface="Gabriola" panose="04040605051002020D02" pitchFamily="82" charset="0"/>
              </a:rPr>
              <a:t> PČELE</a:t>
            </a:r>
          </a:p>
          <a:p>
            <a:pPr marL="0" indent="0" algn="ctr">
              <a:buNone/>
            </a:pPr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PČELA I MED</a:t>
            </a:r>
          </a:p>
          <a:p>
            <a:pPr marL="0" indent="0" algn="ctr">
              <a:buNone/>
            </a:pPr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SA CVIJETA NA CVIJET</a:t>
            </a:r>
          </a:p>
          <a:p>
            <a:pPr marL="0" indent="0" algn="ctr">
              <a:buNone/>
            </a:pPr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PČELA TRAŽI MED.</a:t>
            </a:r>
          </a:p>
          <a:p>
            <a:pPr marL="0" indent="0" algn="ctr">
              <a:buNone/>
            </a:pPr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U KOŠNICU GA SPREMA</a:t>
            </a:r>
          </a:p>
          <a:p>
            <a:pPr marL="0" indent="0" algn="ctr">
              <a:buNone/>
            </a:pPr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BEZ PROBLEMA.</a:t>
            </a:r>
          </a:p>
          <a:p>
            <a:pPr marL="0" indent="0" algn="ctr">
              <a:buNone/>
            </a:pPr>
            <a:endParaRPr lang="hr-HR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MED JE ZA LJUDE SVE</a:t>
            </a:r>
          </a:p>
          <a:p>
            <a:pPr marL="0" indent="0" algn="ctr">
              <a:buNone/>
            </a:pPr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JER PČELE STVARAJU MED</a:t>
            </a:r>
          </a:p>
          <a:p>
            <a:pPr marL="0" indent="0" algn="ctr">
              <a:buNone/>
            </a:pPr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ZA CIJELI SVIJET.</a:t>
            </a:r>
          </a:p>
          <a:p>
            <a:pPr marL="0" indent="0" algn="ctr">
              <a:buNone/>
            </a:pPr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                  I.ŽULJEVIĆ</a:t>
            </a:r>
            <a:endParaRPr lang="hr-HR" sz="4400" dirty="0">
              <a:solidFill>
                <a:srgbClr val="003300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B52809-7032-492D-91DC-4F860FE30D8C}"/>
              </a:ext>
            </a:extLst>
          </p:cNvPr>
          <p:cNvSpPr txBox="1"/>
          <p:nvPr/>
        </p:nvSpPr>
        <p:spPr>
          <a:xfrm>
            <a:off x="8304246" y="2141585"/>
            <a:ext cx="33667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rgbClr val="003300"/>
                </a:solidFill>
                <a:latin typeface="Gabriola" panose="04040605051002020D02" pitchFamily="82" charset="0"/>
              </a:rPr>
              <a:t>Možete izraditi i pčelice od kikirikija. Sve što vam je potrebno je crna i žuta tempera (ili flomasteri),</a:t>
            </a:r>
          </a:p>
          <a:p>
            <a:r>
              <a:rPr lang="hr-HR" sz="2800" dirty="0">
                <a:solidFill>
                  <a:srgbClr val="003300"/>
                </a:solidFill>
                <a:latin typeface="Gabriola" panose="04040605051002020D02" pitchFamily="82" charset="0"/>
              </a:rPr>
              <a:t>kikiriki u ljusci i masni papir za pečenje.</a:t>
            </a:r>
            <a:endParaRPr lang="en-US" sz="2800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r>
              <a:rPr lang="hr-HR" sz="2800" dirty="0">
                <a:solidFill>
                  <a:srgbClr val="003300"/>
                </a:solidFill>
                <a:latin typeface="Gabriola" panose="04040605051002020D02" pitchFamily="82" charset="0"/>
              </a:rPr>
              <a:t>Ova aktivnost kod djeteta potiče razvoj fine motorike, koncentracije i kreativnosti.</a:t>
            </a:r>
            <a:endParaRPr lang="en-US" sz="2800" dirty="0">
              <a:solidFill>
                <a:srgbClr val="003300"/>
              </a:solidFill>
              <a:latin typeface="Gabriola" panose="04040605051002020D02" pitchFamily="8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856868-27D2-4FAA-9988-BFF8669D58E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473" y="2054114"/>
            <a:ext cx="3901054" cy="419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20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382C87-2728-488B-9CC4-CA3EEF35C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019" b="31847"/>
          <a:stretch/>
        </p:blipFill>
        <p:spPr>
          <a:xfrm>
            <a:off x="0" y="-721558"/>
            <a:ext cx="12192000" cy="764948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reflection stA="97000" endPos="0" dist="50800" dir="5400000" sy="-100000" algn="bl" rotWithShape="0"/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20BF9C-ACE7-462A-9704-1D7C3CE6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82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I pauke i njihove mreže često nalazimo i u prirodi i u svom domu. Pogledajte kako se možete zabaviti izrađujući paukove mreže: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85DCA-BAF7-4DA2-8CF4-2870D1EB5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479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Istražujte kukce, među njima i male pauke i njihove mreže, promatrajte ih sa svojim djetetom i potom izdvojite malo vremena za neku zanimljivu aktivnost.</a:t>
            </a:r>
            <a:endParaRPr lang="en-US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Uključite maštu i uz dosta poticajnih materijala koje ćete ponuditi svome djetetu, napravite zanimljive paukove mreže . Tako kod djeteta potaknite što uspješniji razvoj strpljenja i preciznosti te finu  motoriku i samostalnost. </a:t>
            </a:r>
          </a:p>
          <a:p>
            <a:pPr marL="0" indent="0">
              <a:buNone/>
            </a:pPr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Neki od materijala koje možete ponuditi djetetu: vuna/vrpce/konopci, papirnati tanjuri, tempere/vodene boje, ljepilo, škare, drvene grančice od stabala, kolaž papir, drveni štapići.</a:t>
            </a:r>
            <a:endParaRPr lang="en-US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endParaRPr lang="hr-HR" sz="4400" dirty="0">
              <a:solidFill>
                <a:srgbClr val="0033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752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382C87-2728-488B-9CC4-CA3EEF35C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019" b="31847"/>
          <a:stretch/>
        </p:blipFill>
        <p:spPr>
          <a:xfrm>
            <a:off x="0" y="-721558"/>
            <a:ext cx="12192000" cy="764948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reflection stA="97000" endPos="0" dist="50800" dir="5400000" sy="-100000" algn="bl" rotWithShape="0"/>
            <a:softEdge rad="635000"/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85DCA-BAF7-4DA2-8CF4-2870D1EB5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3762"/>
            <a:ext cx="10515600" cy="3530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600" dirty="0">
                <a:solidFill>
                  <a:srgbClr val="003300"/>
                </a:solidFill>
                <a:latin typeface="Gabriola" panose="04040605051002020D02" pitchFamily="82" charset="0"/>
              </a:rPr>
              <a:t>Evo i nekoliko ideja koje vas mogu potaknuti na odabir materijala i  izgled mreže ukoliko djetetu zatreba.</a:t>
            </a:r>
            <a:endParaRPr lang="en-US" sz="3600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endParaRPr lang="hr-HR" sz="4400" dirty="0">
              <a:solidFill>
                <a:srgbClr val="003300"/>
              </a:solidFill>
              <a:latin typeface="Gabriola" panose="04040605051002020D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9B9331-9341-4BA5-8E8E-BB4F7CAFA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876" y="2110896"/>
            <a:ext cx="3152381" cy="28857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CDD760-360A-4A23-B50D-06D2953552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5833" y="3429000"/>
            <a:ext cx="3466667" cy="26952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4C74E4-6C26-4C25-AB2E-9ED8781DB5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9745" y="1892727"/>
            <a:ext cx="3152381" cy="31038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2A340C-6B02-435E-91CC-F99E7892A3E7}"/>
              </a:ext>
            </a:extLst>
          </p:cNvPr>
          <p:cNvSpPr txBox="1"/>
          <p:nvPr/>
        </p:nvSpPr>
        <p:spPr>
          <a:xfrm>
            <a:off x="838200" y="5729422"/>
            <a:ext cx="29204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i="1" kern="50" dirty="0">
                <a:solidFill>
                  <a:srgbClr val="0033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Izvor slika: Pinterest</a:t>
            </a:r>
            <a:endParaRPr lang="en-US" sz="1100" kern="50" dirty="0">
              <a:solidFill>
                <a:srgbClr val="003300"/>
              </a:solidFill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68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382C87-2728-488B-9CC4-CA3EEF35C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019" b="31847"/>
          <a:stretch/>
        </p:blipFill>
        <p:spPr>
          <a:xfrm>
            <a:off x="0" y="-693566"/>
            <a:ext cx="12192000" cy="764948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reflection stA="97000" endPos="0" dist="50800" dir="5400000" sy="-100000" algn="bl" rotWithShape="0"/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20BF9C-ACE7-462A-9704-1D7C3CE6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8996" y="307174"/>
            <a:ext cx="5624804" cy="1028845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Nakon aktivosti možete pročitati neku od ponuđenih recitacija 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85DCA-BAF7-4DA2-8CF4-2870D1EB5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21" y="60648"/>
            <a:ext cx="3614057" cy="6736703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hr-HR" sz="4400" b="1" u="sng" dirty="0">
                <a:solidFill>
                  <a:srgbClr val="003300"/>
                </a:solidFill>
                <a:latin typeface="Gabriola" panose="04040605051002020D02" pitchFamily="82" charset="0"/>
              </a:rPr>
              <a:t>„PAUK”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JEDAN SE PAUK DAO U NAUK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HTIO JE IZUČITI ZANAT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KOVAČKI,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TESARSKI,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KLESARSKI,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ILI LOVAČKI.</a:t>
            </a:r>
          </a:p>
          <a:p>
            <a:pPr marL="0" indent="0" algn="ctr">
              <a:buNone/>
            </a:pPr>
            <a:endParaRPr lang="hr-HR" sz="4400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KAZALI SU MU: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" TA ŠKOLA TEŠKA ZA VAS JE.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TO  BI BILA GREŠKA,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POSVETITE SE, DRAGI,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PRAVLJENJU PREDIVA,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A MOŽE I NEŠTO TEŽE,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NAUČITE PLESTI MREŽE,</a:t>
            </a:r>
          </a:p>
          <a:p>
            <a:pPr marL="0" indent="0" algn="ctr">
              <a:buNone/>
            </a:pPr>
            <a:endParaRPr lang="hr-HR" sz="4400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BEZ TOGA VAM NEMA KRUHA,</a:t>
            </a:r>
          </a:p>
          <a:p>
            <a:pPr marL="0" indent="0" algn="ctr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A ŠTO ĆE VAM KRUH BEZ MUHA!"    (L.Paljetak)</a:t>
            </a:r>
          </a:p>
          <a:p>
            <a:pPr marL="0" indent="0" algn="ctr">
              <a:buNone/>
            </a:pPr>
            <a:endParaRPr lang="hr-HR" sz="4400" dirty="0">
              <a:solidFill>
                <a:srgbClr val="003300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638C6A-F55E-4B0F-AF15-4EC355B65E0D}"/>
              </a:ext>
            </a:extLst>
          </p:cNvPr>
          <p:cNvSpPr txBox="1"/>
          <p:nvPr/>
        </p:nvSpPr>
        <p:spPr>
          <a:xfrm>
            <a:off x="7352523" y="1720840"/>
            <a:ext cx="30977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b="1" u="sng" dirty="0">
                <a:solidFill>
                  <a:srgbClr val="003300"/>
                </a:solidFill>
                <a:latin typeface="Gabriola" panose="04040605051002020D02" pitchFamily="82" charset="0"/>
              </a:rPr>
              <a:t>„PAUK”</a:t>
            </a:r>
          </a:p>
          <a:p>
            <a:pPr algn="ctr"/>
            <a:endParaRPr lang="hr-HR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algn="ctr"/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U ŠUMI IZMEĐU DRVEĆA </a:t>
            </a:r>
          </a:p>
          <a:p>
            <a:pPr algn="ctr"/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JEDNOGA JUTRA,</a:t>
            </a:r>
          </a:p>
          <a:p>
            <a:pPr algn="ctr"/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POJAVILA SE</a:t>
            </a:r>
          </a:p>
          <a:p>
            <a:pPr algn="ctr"/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PROZIRNA HALJINA,</a:t>
            </a:r>
          </a:p>
          <a:p>
            <a:pPr algn="ctr"/>
            <a:endParaRPr lang="hr-HR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algn="ctr"/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SVILENIM NITIMA IZATKANA.</a:t>
            </a:r>
          </a:p>
          <a:p>
            <a:pPr algn="ctr"/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PAUK MREŽU PLETE,</a:t>
            </a:r>
          </a:p>
          <a:p>
            <a:pPr algn="ctr"/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A KUKCI U NJU LETE.</a:t>
            </a:r>
          </a:p>
          <a:p>
            <a:pPr algn="ctr"/>
            <a:endParaRPr lang="hr-HR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algn="ctr"/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(T.Vrabanović)</a:t>
            </a:r>
          </a:p>
        </p:txBody>
      </p:sp>
    </p:spTree>
    <p:extLst>
      <p:ext uri="{BB962C8B-B14F-4D97-AF65-F5344CB8AC3E}">
        <p14:creationId xmlns:p14="http://schemas.microsoft.com/office/powerpoint/2010/main" val="2775828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382C87-2728-488B-9CC4-CA3EEF35C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019" b="31847"/>
          <a:stretch/>
        </p:blipFill>
        <p:spPr>
          <a:xfrm>
            <a:off x="0" y="-721558"/>
            <a:ext cx="12192000" cy="764948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reflection stA="97000" endPos="0" dist="50800" dir="5400000" sy="-100000" algn="bl" rotWithShape="0"/>
            <a:softEdge rad="6350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20BF9C-ACE7-462A-9704-1D7C3CE6C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9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rgbClr val="003300"/>
                </a:solidFill>
                <a:latin typeface="Gabriola" panose="04040605051002020D02" pitchFamily="82" charset="0"/>
              </a:rPr>
              <a:t>Prošli tjedan predložili smo vam istraživanje kukaca. To vas može potaknuti na zanimljivu aktivnost: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85DCA-BAF7-4DA2-8CF4-2870D1EB5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hr-HR" sz="4400" b="1" u="sng" dirty="0">
                <a:solidFill>
                  <a:srgbClr val="003300"/>
                </a:solidFill>
                <a:latin typeface="Gabriola" panose="04040605051002020D02" pitchFamily="82" charset="0"/>
              </a:rPr>
              <a:t>IGRA „KREĆEM SE KAO KUKAC“</a:t>
            </a:r>
          </a:p>
          <a:p>
            <a:pPr marL="0" indent="0" algn="ctr">
              <a:buNone/>
            </a:pPr>
            <a:endParaRPr lang="hr-HR" sz="4400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Za izradu ove igre potrebno vam je:</a:t>
            </a:r>
          </a:p>
          <a:p>
            <a:pPr marL="0" indent="0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manja kutija, bijeli papir, škare, ljepilo, drvene boje, crteži/slike kukaca.</a:t>
            </a:r>
          </a:p>
          <a:p>
            <a:pPr marL="0" indent="0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Obložite manju kutiju bijelim papirom da izgleda kao kocka.</a:t>
            </a:r>
          </a:p>
          <a:p>
            <a:pPr marL="0" indent="0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Djeca  mogu nacrtati i obojiti kukce, izrezati ih iz časopisa ili im isprintajte.</a:t>
            </a:r>
          </a:p>
          <a:p>
            <a:pPr marL="0" indent="0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Slike nalijepite na kutiju (kocku) i djeca mogu krenuti s igrom.</a:t>
            </a:r>
          </a:p>
          <a:p>
            <a:pPr marL="0" indent="0">
              <a:buNone/>
            </a:pPr>
            <a:endParaRPr lang="hr-HR" sz="4400" dirty="0">
              <a:solidFill>
                <a:srgbClr val="003300"/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U izradi ove igre djeca u likovnoj aktivnosti crtaju, bojaju i režu škarama čime se potiče kod djece razvoj motorike, sposobnost uočavanja, razlikovanja kukaca te njihovih boja, oblika i načina kretanja.</a:t>
            </a:r>
          </a:p>
          <a:p>
            <a:pPr marL="0" indent="0">
              <a:buNone/>
            </a:pPr>
            <a:r>
              <a:rPr lang="hr-HR" sz="4400" dirty="0">
                <a:solidFill>
                  <a:srgbClr val="003300"/>
                </a:solidFill>
                <a:latin typeface="Gabriola" panose="04040605051002020D02" pitchFamily="82" charset="0"/>
              </a:rPr>
              <a:t>Igra potiče tjelesni i psihomotorički razvoj – razvoj koordinacije i ravnoteže pri pokretima i kretanju (skači, penji se, marširaj…).</a:t>
            </a:r>
          </a:p>
          <a:p>
            <a:pPr marL="0" indent="0" algn="ctr">
              <a:buNone/>
            </a:pPr>
            <a:endParaRPr lang="hr-HR" sz="4400" dirty="0">
              <a:solidFill>
                <a:srgbClr val="003300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1852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1674</Words>
  <Application>Microsoft Office PowerPoint</Application>
  <PresentationFormat>Widescreen</PresentationFormat>
  <Paragraphs>130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Gabriola</vt:lpstr>
      <vt:lpstr>Times New Roman</vt:lpstr>
      <vt:lpstr>Office Theme</vt:lpstr>
      <vt:lpstr>U svijetu kukaca…</vt:lpstr>
      <vt:lpstr>Draga djeco i poštovani roditelji,</vt:lpstr>
      <vt:lpstr>Među najljepšima na livadi, sigurno je bubamara. Pročitajte svojoj djeci ovu pjesmicu, a zatim se zajedno poigrajte ovu igru:</vt:lpstr>
      <vt:lpstr>PowerPoint Presentation</vt:lpstr>
      <vt:lpstr>Jedne od iznimno korisnih i važnih kukaca za život na Zemlji su pčele. Bez njih mnoge biljke i plodovi ne bi rasli. Pogledajte kako ih, na jednostavan način,  možete izraditi. </vt:lpstr>
      <vt:lpstr>I pauke i njihove mreže često nalazimo i u prirodi i u svom domu. Pogledajte kako se možete zabaviti izrađujući paukove mreže: </vt:lpstr>
      <vt:lpstr>PowerPoint Presentation</vt:lpstr>
      <vt:lpstr>Nakon aktivosti možete pročitati neku od ponuđenih recitacija : </vt:lpstr>
      <vt:lpstr>Prošli tjedan predložili smo vam istraživanje kukaca. To vas može potaknuti na zanimljivu aktivnost: </vt:lpstr>
      <vt:lpstr>IGRA „KREĆEM SE KAO KUKAC“ </vt:lpstr>
      <vt:lpstr>A sad jedna priča koja nas uvodi u svijet mrava…</vt:lpstr>
      <vt:lpstr>A sad jedna priča koja nas uvodi u svijet mrava…</vt:lpstr>
      <vt:lpstr>Ta priča pretvorena je u zanimljiv animirani film još davne 1965. godine, pa ako želite, pogledajte ga:</vt:lpstr>
      <vt:lpstr>Ako ste ih zamjetili u prirodi, nemojte propustiti pomnije promotriti mrave i njihov život.</vt:lpstr>
      <vt:lpstr>PowerPoint Presentation</vt:lpstr>
      <vt:lpstr>Za vas smo pripremili  i jednu zanimljivu  slikopriču „Proljetno čišćenje“: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 svijetu kukaca…</dc:title>
  <dc:creator>vinko</dc:creator>
  <cp:lastModifiedBy>vinko</cp:lastModifiedBy>
  <cp:revision>23</cp:revision>
  <dcterms:created xsi:type="dcterms:W3CDTF">2020-05-14T04:01:04Z</dcterms:created>
  <dcterms:modified xsi:type="dcterms:W3CDTF">2020-05-15T06:40:10Z</dcterms:modified>
</cp:coreProperties>
</file>